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4" r:id="rId2"/>
    <p:sldId id="275" r:id="rId3"/>
    <p:sldId id="262" r:id="rId4"/>
    <p:sldId id="273" r:id="rId5"/>
    <p:sldId id="264" r:id="rId6"/>
    <p:sldId id="265" r:id="rId7"/>
    <p:sldId id="266" r:id="rId8"/>
    <p:sldId id="267" r:id="rId9"/>
    <p:sldId id="271" r:id="rId10"/>
    <p:sldId id="268" r:id="rId11"/>
    <p:sldId id="269" r:id="rId12"/>
    <p:sldId id="277" r:id="rId13"/>
    <p:sldId id="276" r:id="rId14"/>
    <p:sldId id="285" r:id="rId15"/>
    <p:sldId id="28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2/12/2020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работы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центрах активности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9803096" cy="2179782"/>
          </a:xfrm>
        </p:spPr>
        <p:txBody>
          <a:bodyPr>
            <a:normAutofit/>
          </a:bodyPr>
          <a:lstStyle/>
          <a:p>
            <a:pPr algn="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Подготовили: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старшие воспитатели и</a:t>
            </a:r>
          </a:p>
          <a:p>
            <a:pPr algn="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оспитатель МДОУ «Детский сад № 101»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Ярославль. 2020г.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2E83C3">
                    <a:lumMod val="50000"/>
                  </a:srgbClr>
                </a:solidFill>
              </a:rPr>
              <a:t>Значки уголков: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6650" y="1494894"/>
            <a:ext cx="9196741" cy="4427715"/>
          </a:xfrm>
        </p:spPr>
        <p:txBody>
          <a:bodyPr>
            <a:normAutofit/>
          </a:bodyPr>
          <a:lstStyle/>
          <a:p>
            <a:pPr marL="0" lvl="0" indent="0" algn="ctr">
              <a:buClr>
                <a:srgbClr val="5FCBEF"/>
              </a:buClr>
              <a:buNone/>
            </a:pPr>
            <a:r>
              <a:rPr lang="ru-RU" sz="3200" u="sng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СПОРТИВНО – ОЗДОРОВИТЕЛЬНЫЙ ЦЕНТР</a:t>
            </a:r>
            <a:endParaRPr lang="ru-RU" sz="3200" u="sng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915" y="2125683"/>
            <a:ext cx="2570224" cy="225037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6649" y="4472199"/>
            <a:ext cx="6536669" cy="1395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000"/>
              </a:spcBef>
              <a:buClr>
                <a:srgbClr val="5FCBEF"/>
              </a:buClr>
              <a:buSzPct val="80000"/>
            </a:pPr>
            <a:r>
              <a:rPr lang="ru-RU" sz="3200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Воспитатели:</a:t>
            </a:r>
          </a:p>
          <a:p>
            <a:pPr lvl="0">
              <a:spcBef>
                <a:spcPts val="1000"/>
              </a:spcBef>
              <a:buClr>
                <a:srgbClr val="5FCBEF"/>
              </a:buClr>
              <a:buSzPct val="80000"/>
            </a:pP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Гаюкова Г.Л., Истомина Э.А., Соколова И.Н., Ларина К.А.</a:t>
            </a:r>
            <a:endParaRPr lang="ru-RU" u="sng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spcBef>
                <a:spcPts val="1000"/>
              </a:spcBef>
              <a:buClr>
                <a:srgbClr val="5FCBEF"/>
              </a:buClr>
              <a:buSzPct val="80000"/>
            </a:pPr>
            <a:endParaRPr lang="ru-RU" u="sng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97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582" y="246530"/>
            <a:ext cx="9040420" cy="13208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4850" y="1449664"/>
            <a:ext cx="9040420" cy="4612341"/>
          </a:xfrm>
        </p:spPr>
        <p:txBody>
          <a:bodyPr>
            <a:normAutofit/>
          </a:bodyPr>
          <a:lstStyle/>
          <a:p>
            <a:pPr marL="0" lvl="0" indent="0" algn="ctr">
              <a:buClr>
                <a:srgbClr val="5FCBEF"/>
              </a:buClr>
              <a:buNone/>
            </a:pPr>
            <a:r>
              <a:rPr lang="ru-RU" sz="3200" u="sng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ЛОГИКО – МАТЕМАТИЧЕСКИЙ ЦЕНТР</a:t>
            </a:r>
            <a:endParaRPr lang="ru-RU" sz="3200" u="sng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92136" y="350759"/>
            <a:ext cx="36439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2E83C3">
                    <a:lumMod val="50000"/>
                  </a:srgbClr>
                </a:solidFill>
                <a:ea typeface="+mj-ea"/>
                <a:cs typeface="+mj-cs"/>
              </a:rPr>
              <a:t>Значки уголков: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05" y="2018078"/>
            <a:ext cx="1737756" cy="17377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606" y="2200224"/>
            <a:ext cx="1561529" cy="1561529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5735781" y="2434442"/>
            <a:ext cx="498764" cy="48688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6103603" y="2840784"/>
            <a:ext cx="676894" cy="593767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792371" y="2428504"/>
            <a:ext cx="605642" cy="4928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8429910" y="2176081"/>
            <a:ext cx="1532232" cy="142175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632733" y="2527020"/>
            <a:ext cx="498764" cy="48688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9334320" y="2840784"/>
            <a:ext cx="360470" cy="32992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91886" y="3895106"/>
            <a:ext cx="211380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Сенсорика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85739" y="3895106"/>
            <a:ext cx="217349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Пространственные отношения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723593" y="3895106"/>
            <a:ext cx="211380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Математика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8501757" y="3895106"/>
            <a:ext cx="211380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Логика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4136" y="5025269"/>
            <a:ext cx="9318006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000"/>
              </a:spcBef>
              <a:buClr>
                <a:srgbClr val="5FCBEF"/>
              </a:buClr>
              <a:buSzPct val="80000"/>
            </a:pPr>
            <a:r>
              <a:rPr lang="ru-RU" sz="3200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Воспитатели:</a:t>
            </a:r>
          </a:p>
          <a:p>
            <a:pPr lvl="0">
              <a:spcBef>
                <a:spcPts val="1000"/>
              </a:spcBef>
              <a:buClr>
                <a:srgbClr val="5FCBEF"/>
              </a:buClr>
              <a:buSzPct val="80000"/>
            </a:pP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Плетюхина Л.Л., Советникова И.Ю., Некрасова Н.Л., Путова А.А.</a:t>
            </a:r>
            <a:endParaRPr lang="ru-RU" u="sng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09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Позиция взрослого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40541"/>
            <a:ext cx="8596668" cy="4400821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Ведение коммуникации </a:t>
            </a:r>
            <a:r>
              <a:rPr lang="ru-RU" sz="2400" i="1" dirty="0"/>
              <a:t>– слушать, запоминать, задавать вопросы, переадресовывать вопросы тем детям, кто знает или имеет версию ответа, подсказывать варианты действий (не диктовать, а напоминать о том, что можно поступить так и так и так), предоставляя выбор и принятие решения самим детям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5187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Позиция ребенка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3549" y="1585374"/>
            <a:ext cx="8596668" cy="43739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Полноправные субъекты </a:t>
            </a:r>
            <a:r>
              <a:rPr lang="ru-RU" sz="2000" dirty="0"/>
              <a:t>деятельности: </a:t>
            </a:r>
          </a:p>
          <a:p>
            <a:pPr hangingPunct="0"/>
            <a:r>
              <a:rPr lang="ru-RU" sz="2000" dirty="0" smtClean="0"/>
              <a:t>влияют </a:t>
            </a:r>
            <a:r>
              <a:rPr lang="ru-RU" sz="2000" dirty="0"/>
              <a:t>на  выбор темы, форм работы в рамках проекта; </a:t>
            </a:r>
          </a:p>
          <a:p>
            <a:pPr hangingPunct="0"/>
            <a:r>
              <a:rPr lang="ru-RU" sz="2000" dirty="0" smtClean="0"/>
              <a:t>устанавливают </a:t>
            </a:r>
            <a:r>
              <a:rPr lang="ru-RU" sz="2000" dirty="0"/>
              <a:t>последовательность и общую продолжительность выполнения самостоятельно выбранной деятельности;</a:t>
            </a:r>
          </a:p>
          <a:p>
            <a:pPr hangingPunct="0"/>
            <a:r>
              <a:rPr lang="ru-RU" sz="2000" dirty="0" smtClean="0"/>
              <a:t>выступают </a:t>
            </a:r>
            <a:r>
              <a:rPr lang="ru-RU" sz="2000" dirty="0"/>
              <a:t>в роли инициаторов, активных участников, а не исполнителей указаний взрослых; </a:t>
            </a:r>
          </a:p>
          <a:p>
            <a:r>
              <a:rPr lang="ru-RU" sz="2000" dirty="0" smtClean="0"/>
              <a:t>реализуют </a:t>
            </a:r>
            <a:r>
              <a:rPr lang="ru-RU" sz="2000" dirty="0"/>
              <a:t>свои интересы, потребности в учении,  общении, игре и других видах деятельности в основном самостоятельно, принимая решение об участии или неучастии в общем проекте или в конкретном действии.</a:t>
            </a:r>
          </a:p>
        </p:txBody>
      </p:sp>
    </p:spTree>
    <p:extLst>
      <p:ext uri="{BB962C8B-B14F-4D97-AF65-F5344CB8AC3E}">
        <p14:creationId xmlns:p14="http://schemas.microsoft.com/office/powerpoint/2010/main" val="207495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8645" y="286604"/>
            <a:ext cx="10197035" cy="731036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ПАМЯТКА </a:t>
            </a:r>
            <a:r>
              <a:rPr lang="ru-RU" b="1" dirty="0" smtClean="0">
                <a:solidFill>
                  <a:schemeClr val="tx1"/>
                </a:solidFill>
              </a:rPr>
              <a:t>ВОСПИТАТЕЛЮ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321" y="1810565"/>
            <a:ext cx="11592232" cy="446657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Самое </a:t>
            </a:r>
            <a:r>
              <a:rPr lang="ru-RU" dirty="0">
                <a:solidFill>
                  <a:schemeClr val="tx1"/>
                </a:solidFill>
              </a:rPr>
              <a:t>главное - подходите к проведению этой работы </a:t>
            </a:r>
            <a:r>
              <a:rPr lang="ru-RU" dirty="0" smtClean="0">
                <a:solidFill>
                  <a:schemeClr val="tx1"/>
                </a:solidFill>
              </a:rPr>
              <a:t>творчески</a:t>
            </a:r>
            <a:r>
              <a:rPr lang="ru-RU" dirty="0">
                <a:solidFill>
                  <a:schemeClr val="tx1"/>
                </a:solidFill>
              </a:rPr>
              <a:t>.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Для </a:t>
            </a:r>
            <a:r>
              <a:rPr lang="ru-RU" dirty="0">
                <a:solidFill>
                  <a:schemeClr val="tx1"/>
                </a:solidFill>
              </a:rPr>
              <a:t>этого: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■	учите детей действовать самостоятельно, независимо, </a:t>
            </a:r>
            <a:r>
              <a:rPr lang="ru-RU" dirty="0" smtClean="0">
                <a:solidFill>
                  <a:schemeClr val="tx1"/>
                </a:solidFill>
              </a:rPr>
              <a:t>избегайте </a:t>
            </a:r>
            <a:r>
              <a:rPr lang="ru-RU" dirty="0">
                <a:solidFill>
                  <a:schemeClr val="tx1"/>
                </a:solidFill>
              </a:rPr>
              <a:t>прямых инструкций;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■	не сдерживайте инициативы детей;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■	не делайте за них то, что они могут сделать (или могут </a:t>
            </a:r>
            <a:r>
              <a:rPr lang="ru-RU" dirty="0" smtClean="0">
                <a:solidFill>
                  <a:schemeClr val="tx1"/>
                </a:solidFill>
              </a:rPr>
              <a:t>научиться </a:t>
            </a:r>
            <a:r>
              <a:rPr lang="ru-RU" dirty="0">
                <a:solidFill>
                  <a:schemeClr val="tx1"/>
                </a:solidFill>
              </a:rPr>
              <a:t>делать) самостоятельно;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■	не спешите с вынесением оценочных суждений;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■	помогайте детям учиться управлять процессом усвоения </a:t>
            </a:r>
            <a:r>
              <a:rPr lang="ru-RU" dirty="0" smtClean="0">
                <a:solidFill>
                  <a:schemeClr val="tx1"/>
                </a:solidFill>
              </a:rPr>
              <a:t>знаний</a:t>
            </a:r>
            <a:r>
              <a:rPr lang="ru-RU" dirty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а)</a:t>
            </a:r>
            <a:r>
              <a:rPr lang="ru-RU" dirty="0">
                <a:solidFill>
                  <a:schemeClr val="tx1"/>
                </a:solidFill>
              </a:rPr>
              <a:t>	прослеживать связи между предметами, событиями и явлениями;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б)	формировать навыки самостоятельного решения проблем исследования;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в)	учиться анализу и синтезированию и на их основе классификации, обобщению информации.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2513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6396" y="2160588"/>
            <a:ext cx="5819245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966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Технологическая карта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9099712" cy="388077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последовательность действий, которая изображена графически (т.е. в виде схем или рисунков, т.к. большинство детей не умеет читать)</a:t>
            </a:r>
          </a:p>
          <a:p>
            <a:pPr marL="0" indent="0" algn="just">
              <a:buNone/>
            </a:pP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Отличительные черты технологической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карты: 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СТРУКТУРИРОВАННОСТЬ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-АЛГОРИТМИЧНОСТЬ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РАБОТЕ С ИНФОРМАЦИЕЙ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-ТЕХНОЛОГИЧНОСТЬ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ОБОЩЕННОСТЬ</a:t>
            </a:r>
          </a:p>
        </p:txBody>
      </p:sp>
    </p:spTree>
    <p:extLst>
      <p:ext uri="{BB962C8B-B14F-4D97-AF65-F5344CB8AC3E}">
        <p14:creationId xmlns:p14="http://schemas.microsoft.com/office/powerpoint/2010/main" val="238841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130" y="609600"/>
            <a:ext cx="9095872" cy="13208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Преимущества технологической карты: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77334" y="1578698"/>
            <a:ext cx="8596668" cy="388077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dirty="0" smtClean="0"/>
              <a:t>позволяет </a:t>
            </a:r>
            <a:r>
              <a:rPr lang="ru-RU" sz="2000" dirty="0"/>
              <a:t>организовать эффективный образовательный </a:t>
            </a:r>
            <a:r>
              <a:rPr lang="ru-RU" sz="2000" dirty="0" smtClean="0"/>
              <a:t>процесс;</a:t>
            </a:r>
          </a:p>
          <a:p>
            <a:pPr marL="0" indent="0" algn="just">
              <a:buNone/>
            </a:pPr>
            <a:endParaRPr lang="ru-RU" sz="2000" dirty="0"/>
          </a:p>
          <a:p>
            <a:pPr algn="just"/>
            <a:r>
              <a:rPr lang="ru-RU" sz="2000" dirty="0" smtClean="0"/>
              <a:t>помогает </a:t>
            </a:r>
            <a:r>
              <a:rPr lang="ru-RU" sz="2000" dirty="0"/>
              <a:t>создать конкретные представления об изучаемых объектах, явлениях и процессах в вопросах теории и практики дошкольного образования</a:t>
            </a:r>
            <a:r>
              <a:rPr lang="ru-RU" sz="2000" dirty="0" smtClean="0"/>
              <a:t>;</a:t>
            </a:r>
          </a:p>
          <a:p>
            <a:pPr marL="0" indent="0" algn="just">
              <a:buNone/>
            </a:pPr>
            <a:endParaRPr lang="ru-RU" sz="2000" dirty="0"/>
          </a:p>
          <a:p>
            <a:pPr algn="just"/>
            <a:r>
              <a:rPr lang="ru-RU" sz="2000" dirty="0" smtClean="0"/>
              <a:t>расчленяет </a:t>
            </a:r>
            <a:r>
              <a:rPr lang="ru-RU" sz="2000" dirty="0"/>
              <a:t>проблему на ряд детальных пунктов и концентрирует внимание на существе вопроса</a:t>
            </a:r>
            <a:r>
              <a:rPr lang="ru-RU" sz="2000" dirty="0" smtClean="0"/>
              <a:t>;</a:t>
            </a:r>
          </a:p>
          <a:p>
            <a:pPr marL="0" indent="0" algn="just">
              <a:buNone/>
            </a:pPr>
            <a:endParaRPr lang="ru-RU" sz="2000" dirty="0"/>
          </a:p>
          <a:p>
            <a:pPr algn="just"/>
            <a:r>
              <a:rPr lang="ru-RU" sz="2000" dirty="0" smtClean="0"/>
              <a:t>повышает </a:t>
            </a:r>
            <a:r>
              <a:rPr lang="ru-RU" sz="2000" dirty="0"/>
              <a:t>эффективность восприятия информации, понимание и усвоение ее в целом.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031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9928" y="739587"/>
            <a:ext cx="8794377" cy="4031705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Технология организации познавательной деятельности </a:t>
            </a:r>
            <a:b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«ПЛАН – ДЕЛО – АНАЛИЗ»</a:t>
            </a:r>
            <a:b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Лидия Михайловна Свирская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322730"/>
            <a:ext cx="8789395" cy="111610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УНИВЕРСАЛЬНАЯ ТЕХНОЛОГИЧЕСКАЯ КАРТА ДЛЯ ВСЕХ УГОЛКОВ ГРУППЫ: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333319" y="1572704"/>
            <a:ext cx="1828361" cy="2030681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951215" y="1563024"/>
            <a:ext cx="1828361" cy="2030681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7456164" y="1528753"/>
            <a:ext cx="1828361" cy="2030681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5077529" y="4571243"/>
            <a:ext cx="1828361" cy="2030681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лыбающееся лицо 4"/>
          <p:cNvSpPr/>
          <p:nvPr/>
        </p:nvSpPr>
        <p:spPr>
          <a:xfrm>
            <a:off x="470376" y="2375418"/>
            <a:ext cx="448938" cy="475013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лыбающееся лицо 10"/>
          <p:cNvSpPr/>
          <p:nvPr/>
        </p:nvSpPr>
        <p:spPr>
          <a:xfrm>
            <a:off x="1023030" y="2932767"/>
            <a:ext cx="448938" cy="475013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лыбающееся лицо 11"/>
          <p:cNvSpPr/>
          <p:nvPr/>
        </p:nvSpPr>
        <p:spPr>
          <a:xfrm>
            <a:off x="1611919" y="2362015"/>
            <a:ext cx="448938" cy="475013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лыбающееся лицо 12"/>
          <p:cNvSpPr/>
          <p:nvPr/>
        </p:nvSpPr>
        <p:spPr>
          <a:xfrm>
            <a:off x="976931" y="1711588"/>
            <a:ext cx="448938" cy="475013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лыбающееся лицо 13"/>
          <p:cNvSpPr/>
          <p:nvPr/>
        </p:nvSpPr>
        <p:spPr>
          <a:xfrm>
            <a:off x="4092603" y="1656501"/>
            <a:ext cx="448938" cy="475013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лыбающееся лицо 14"/>
          <p:cNvSpPr/>
          <p:nvPr/>
        </p:nvSpPr>
        <p:spPr>
          <a:xfrm>
            <a:off x="4025043" y="2387596"/>
            <a:ext cx="448938" cy="475013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лыбающееся лицо 15"/>
          <p:cNvSpPr/>
          <p:nvPr/>
        </p:nvSpPr>
        <p:spPr>
          <a:xfrm>
            <a:off x="4046843" y="3017138"/>
            <a:ext cx="448938" cy="475013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hello_html_m587e65d4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20" r="37896" b="86619"/>
          <a:stretch/>
        </p:blipFill>
        <p:spPr bwMode="auto">
          <a:xfrm>
            <a:off x="5206300" y="1628711"/>
            <a:ext cx="439544" cy="597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hello_html_m587e65d4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13" t="24691" r="38107" b="56314"/>
          <a:stretch/>
        </p:blipFill>
        <p:spPr bwMode="auto">
          <a:xfrm>
            <a:off x="5190134" y="2426149"/>
            <a:ext cx="451263" cy="84856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Стрелка вправо 20"/>
          <p:cNvSpPr/>
          <p:nvPr/>
        </p:nvSpPr>
        <p:spPr>
          <a:xfrm rot="2701335">
            <a:off x="4277188" y="2442661"/>
            <a:ext cx="1027106" cy="148613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18037576">
            <a:off x="4302031" y="2508605"/>
            <a:ext cx="1066266" cy="11732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4515496" y="2544093"/>
            <a:ext cx="662068" cy="108609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2237897" y="4571243"/>
            <a:ext cx="1828361" cy="2030681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лыбающееся лицо 24"/>
          <p:cNvSpPr/>
          <p:nvPr/>
        </p:nvSpPr>
        <p:spPr>
          <a:xfrm>
            <a:off x="2884396" y="4683281"/>
            <a:ext cx="448938" cy="475013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лыбающееся лицо 25"/>
          <p:cNvSpPr/>
          <p:nvPr/>
        </p:nvSpPr>
        <p:spPr>
          <a:xfrm>
            <a:off x="2331220" y="5374194"/>
            <a:ext cx="448938" cy="475013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лыбающееся лицо 26"/>
          <p:cNvSpPr/>
          <p:nvPr/>
        </p:nvSpPr>
        <p:spPr>
          <a:xfrm>
            <a:off x="2884396" y="5982837"/>
            <a:ext cx="448938" cy="475013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лыбающееся лицо 27"/>
          <p:cNvSpPr/>
          <p:nvPr/>
        </p:nvSpPr>
        <p:spPr>
          <a:xfrm>
            <a:off x="3414158" y="5378972"/>
            <a:ext cx="492206" cy="450088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 стрелкой 30"/>
          <p:cNvCxnSpPr/>
          <p:nvPr/>
        </p:nvCxnSpPr>
        <p:spPr>
          <a:xfrm flipH="1">
            <a:off x="2607126" y="5033383"/>
            <a:ext cx="220816" cy="24982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3375922" y="5011338"/>
            <a:ext cx="288127" cy="29390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2636572" y="5862078"/>
            <a:ext cx="255070" cy="24232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>
            <a:off x="3374318" y="5878063"/>
            <a:ext cx="268431" cy="24941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3" name="Рисунок 42" descr="hello_html_m587e65d4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0" t="53257" r="25132" b="4742"/>
          <a:stretch/>
        </p:blipFill>
        <p:spPr bwMode="auto">
          <a:xfrm>
            <a:off x="5266780" y="4648432"/>
            <a:ext cx="1413164" cy="1876301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Блок-схема: альтернативный процесс 44"/>
          <p:cNvSpPr/>
          <p:nvPr/>
        </p:nvSpPr>
        <p:spPr>
          <a:xfrm>
            <a:off x="470376" y="3795569"/>
            <a:ext cx="1626451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prstClr val="black"/>
                </a:solidFill>
              </a:rPr>
              <a:t>1. позови друзей</a:t>
            </a:r>
            <a:endParaRPr lang="ru-RU"/>
          </a:p>
        </p:txBody>
      </p:sp>
      <p:sp>
        <p:nvSpPr>
          <p:cNvPr id="46" name="Блок-схема: альтернативный процесс 45"/>
          <p:cNvSpPr/>
          <p:nvPr/>
        </p:nvSpPr>
        <p:spPr>
          <a:xfrm>
            <a:off x="3862588" y="3795569"/>
            <a:ext cx="1892062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prstClr val="black"/>
                </a:solidFill>
              </a:rPr>
              <a:t>2. распредели роли</a:t>
            </a:r>
            <a:endParaRPr lang="ru-RU" dirty="0"/>
          </a:p>
        </p:txBody>
      </p:sp>
      <p:sp>
        <p:nvSpPr>
          <p:cNvPr id="47" name="Блок-схема: альтернативный процесс 46"/>
          <p:cNvSpPr/>
          <p:nvPr/>
        </p:nvSpPr>
        <p:spPr>
          <a:xfrm>
            <a:off x="7456164" y="3795569"/>
            <a:ext cx="1892062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3. Значок уголка</a:t>
            </a:r>
            <a:endParaRPr lang="ru-RU" dirty="0"/>
          </a:p>
        </p:txBody>
      </p:sp>
      <p:sp>
        <p:nvSpPr>
          <p:cNvPr id="48" name="Блок-схема: альтернативный процесс 47"/>
          <p:cNvSpPr/>
          <p:nvPr/>
        </p:nvSpPr>
        <p:spPr>
          <a:xfrm>
            <a:off x="7045922" y="5374194"/>
            <a:ext cx="1892062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5. прибери </a:t>
            </a:r>
            <a:r>
              <a:rPr lang="ru-RU" dirty="0" smtClean="0">
                <a:solidFill>
                  <a:prstClr val="black"/>
                </a:solidFill>
              </a:rPr>
              <a:t>материалы</a:t>
            </a:r>
            <a:endParaRPr lang="ru-RU" dirty="0"/>
          </a:p>
        </p:txBody>
      </p:sp>
      <p:sp>
        <p:nvSpPr>
          <p:cNvPr id="49" name="Блок-схема: альтернативный процесс 48"/>
          <p:cNvSpPr/>
          <p:nvPr/>
        </p:nvSpPr>
        <p:spPr>
          <a:xfrm>
            <a:off x="166255" y="5346031"/>
            <a:ext cx="1977017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4. взаимодействие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367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73423"/>
            <a:ext cx="9636560" cy="70821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Значки уголков: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17813"/>
            <a:ext cx="8596668" cy="47235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u="sng" dirty="0" smtClean="0"/>
              <a:t>ЦЕНТР КОНСТРУИРОВАНИЯ</a:t>
            </a:r>
          </a:p>
          <a:p>
            <a:pPr marL="0" indent="0" algn="ctr">
              <a:buNone/>
            </a:pPr>
            <a:endParaRPr lang="ru-RU" sz="3200" u="sng" dirty="0"/>
          </a:p>
          <a:p>
            <a:pPr marL="0" indent="0" algn="ctr">
              <a:buNone/>
            </a:pPr>
            <a:endParaRPr lang="ru-RU" sz="3200" u="sng" dirty="0" smtClean="0"/>
          </a:p>
          <a:p>
            <a:pPr marL="0" indent="0" algn="ctr">
              <a:buNone/>
            </a:pPr>
            <a:endParaRPr lang="ru-RU" sz="3200" u="sng" dirty="0"/>
          </a:p>
          <a:p>
            <a:pPr marL="0" indent="0">
              <a:buNone/>
            </a:pPr>
            <a:r>
              <a:rPr lang="ru-RU" sz="3200" u="sng" dirty="0" smtClean="0"/>
              <a:t>Воспитатели:</a:t>
            </a:r>
          </a:p>
          <a:p>
            <a:pPr marL="0" indent="0">
              <a:buNone/>
            </a:pPr>
            <a:r>
              <a:rPr lang="ru-RU" sz="3200" dirty="0" smtClean="0"/>
              <a:t> </a:t>
            </a:r>
            <a:r>
              <a:rPr lang="ru-RU" dirty="0" smtClean="0"/>
              <a:t>Панкратьева Н.В., Тихонова А.А., Тонких А.А., Баранова Н.В.,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Шашурова</a:t>
            </a:r>
            <a:r>
              <a:rPr lang="ru-RU" dirty="0" smtClean="0"/>
              <a:t> Е.П.</a:t>
            </a:r>
            <a:endParaRPr lang="ru-RU" u="sng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677334" y="1586753"/>
            <a:ext cx="8596668" cy="4454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ru-RU" dirty="0"/>
          </a:p>
        </p:txBody>
      </p:sp>
      <p:sp>
        <p:nvSpPr>
          <p:cNvPr id="4" name="Куб 3"/>
          <p:cNvSpPr/>
          <p:nvPr/>
        </p:nvSpPr>
        <p:spPr>
          <a:xfrm>
            <a:off x="4251364" y="2268187"/>
            <a:ext cx="1567543" cy="1353788"/>
          </a:xfrm>
          <a:prstGeom prst="cub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16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2E83C3">
                    <a:lumMod val="50000"/>
                  </a:srgbClr>
                </a:solidFill>
              </a:rPr>
              <a:t>Значки уголков: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59859"/>
            <a:ext cx="8596668" cy="4481503"/>
          </a:xfrm>
        </p:spPr>
        <p:txBody>
          <a:bodyPr>
            <a:normAutofit/>
          </a:bodyPr>
          <a:lstStyle/>
          <a:p>
            <a:pPr marL="0" lvl="0" indent="0" algn="ctr">
              <a:buClr>
                <a:srgbClr val="5FCBEF"/>
              </a:buClr>
              <a:buNone/>
            </a:pPr>
            <a:r>
              <a:rPr lang="ru-RU" sz="3200" u="sng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ЦЕНТР ИСКУССТВА</a:t>
            </a:r>
          </a:p>
          <a:p>
            <a:pPr marL="0" lvl="0" indent="0" algn="ctr">
              <a:buClr>
                <a:srgbClr val="5FCBEF"/>
              </a:buClr>
              <a:buNone/>
            </a:pPr>
            <a:endParaRPr lang="ru-RU" sz="3200" u="sng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 algn="ctr">
              <a:buClr>
                <a:srgbClr val="5FCBEF"/>
              </a:buClr>
              <a:buNone/>
            </a:pPr>
            <a:endParaRPr lang="ru-RU" sz="3200" u="sng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 algn="ctr">
              <a:buClr>
                <a:srgbClr val="5FCBEF"/>
              </a:buClr>
              <a:buNone/>
            </a:pPr>
            <a:endParaRPr lang="ru-RU" sz="3200" u="sng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 algn="ctr">
              <a:buClr>
                <a:srgbClr val="5FCBEF"/>
              </a:buClr>
              <a:buNone/>
            </a:pPr>
            <a:endParaRPr lang="ru-RU" sz="3200" u="sng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>
              <a:buClr>
                <a:srgbClr val="5FCBEF"/>
              </a:buClr>
              <a:buNone/>
            </a:pPr>
            <a:r>
              <a:rPr lang="ru-RU" sz="3200" u="sng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Специалисты:</a:t>
            </a:r>
            <a:endParaRPr lang="ru-RU" sz="3200" u="sng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>
              <a:buClr>
                <a:srgbClr val="5FCBEF"/>
              </a:buClr>
              <a:buNone/>
            </a:pPr>
            <a:r>
              <a:rPr lang="ru-RU" sz="3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Федорова Е.В., Андреева Е.А.</a:t>
            </a:r>
            <a:endParaRPr lang="ru-RU" u="sng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56" r="51598" b="17349"/>
          <a:stretch/>
        </p:blipFill>
        <p:spPr>
          <a:xfrm>
            <a:off x="3077587" y="2164471"/>
            <a:ext cx="3693527" cy="224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94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946" y="192741"/>
            <a:ext cx="8596668" cy="132080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2E83C3">
                    <a:lumMod val="50000"/>
                  </a:srgbClr>
                </a:solidFill>
              </a:rPr>
              <a:t>Значки уголков: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946" y="1513541"/>
            <a:ext cx="8879056" cy="4527821"/>
          </a:xfrm>
        </p:spPr>
        <p:txBody>
          <a:bodyPr>
            <a:normAutofit/>
          </a:bodyPr>
          <a:lstStyle/>
          <a:p>
            <a:pPr marL="0" lvl="0" indent="0" algn="ctr">
              <a:buClr>
                <a:srgbClr val="5FCBEF"/>
              </a:buClr>
              <a:buNone/>
            </a:pPr>
            <a:r>
              <a:rPr lang="ru-RU" sz="3200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ЦЕНТР </a:t>
            </a:r>
            <a:r>
              <a:rPr lang="ru-RU" sz="3200" u="sng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ГРАМОТНОСТИ</a:t>
            </a:r>
            <a:endParaRPr lang="ru-RU" sz="3200" u="sng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4" r="8442" b="10128"/>
          <a:stretch/>
        </p:blipFill>
        <p:spPr>
          <a:xfrm>
            <a:off x="3604161" y="2315688"/>
            <a:ext cx="2479685" cy="241069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4946" y="4584678"/>
            <a:ext cx="6096000" cy="148245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1000"/>
              </a:spcBef>
              <a:buClr>
                <a:srgbClr val="5FCBEF"/>
              </a:buClr>
              <a:buSzPct val="80000"/>
            </a:pPr>
            <a:r>
              <a:rPr lang="ru-RU" sz="3200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Воспитатели:</a:t>
            </a:r>
          </a:p>
          <a:p>
            <a:pPr lvl="0">
              <a:spcBef>
                <a:spcPts val="1000"/>
              </a:spcBef>
              <a:buClr>
                <a:srgbClr val="5FCBEF"/>
              </a:buClr>
              <a:buSzPct val="80000"/>
            </a:pPr>
            <a:r>
              <a:rPr lang="ru-RU" sz="3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Грачева С.И., Башкатова А.А., Сахарова Е.Б., Микеничева В.П.</a:t>
            </a:r>
            <a:endParaRPr lang="ru-RU" u="sng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37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003" y="112058"/>
            <a:ext cx="9260043" cy="748554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2E83C3">
                    <a:lumMod val="50000"/>
                  </a:srgbClr>
                </a:solidFill>
              </a:rPr>
              <a:t>Значки уголков: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9378" y="1163061"/>
            <a:ext cx="8596668" cy="3880773"/>
          </a:xfrm>
        </p:spPr>
        <p:txBody>
          <a:bodyPr/>
          <a:lstStyle/>
          <a:p>
            <a:pPr marL="0" lvl="0" indent="0" algn="ctr">
              <a:buClr>
                <a:srgbClr val="5FCBEF"/>
              </a:buClr>
              <a:buNone/>
            </a:pPr>
            <a:r>
              <a:rPr lang="ru-RU" sz="3200" u="sng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ЕСТЕСТВЕННО – НАУЧНЫЙ ЦЕНТР</a:t>
            </a:r>
          </a:p>
          <a:p>
            <a:pPr marL="0" lvl="0" indent="0" algn="ctr">
              <a:buClr>
                <a:srgbClr val="5FCBEF"/>
              </a:buClr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438" y="1674421"/>
            <a:ext cx="2664731" cy="278348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5433" y="4551987"/>
            <a:ext cx="6464135" cy="1205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000"/>
              </a:spcBef>
              <a:buClr>
                <a:srgbClr val="5FCBEF"/>
              </a:buClr>
              <a:buSzPct val="80000"/>
            </a:pPr>
            <a:r>
              <a:rPr lang="ru-RU" sz="3200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Воспитатели:</a:t>
            </a:r>
          </a:p>
          <a:p>
            <a:pPr lvl="0">
              <a:spcBef>
                <a:spcPts val="1000"/>
              </a:spcBef>
              <a:buClr>
                <a:srgbClr val="5FCBEF"/>
              </a:buClr>
              <a:buSzPct val="80000"/>
            </a:pPr>
            <a:r>
              <a:rPr lang="ru-RU" sz="3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Маврина Е.Ю., Фунтова С.А., Попова Е.В., Романова А.А.</a:t>
            </a:r>
            <a:endParaRPr lang="ru-RU" u="sng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39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1355</TotalTime>
  <Words>425</Words>
  <Application>Microsoft Office PowerPoint</Application>
  <PresentationFormat>Широкоэкранный</PresentationFormat>
  <Paragraphs>85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Times New Roman</vt:lpstr>
      <vt:lpstr>Trebuchet MS</vt:lpstr>
      <vt:lpstr>Wingdings 3</vt:lpstr>
      <vt:lpstr>Грань</vt:lpstr>
      <vt:lpstr>Организация работы в центрах активности</vt:lpstr>
      <vt:lpstr>Технологическая карта</vt:lpstr>
      <vt:lpstr>Преимущества технологической карты:</vt:lpstr>
      <vt:lpstr>Технология организации познавательной деятельности  «ПЛАН – ДЕЛО – АНАЛИЗ» Лидия Михайловна Свирская</vt:lpstr>
      <vt:lpstr>УНИВЕРСАЛЬНАЯ ТЕХНОЛОГИЧЕСКАЯ КАРТА ДЛЯ ВСЕХ УГОЛКОВ ГРУППЫ: </vt:lpstr>
      <vt:lpstr>Значки уголков:</vt:lpstr>
      <vt:lpstr>Значки уголков:</vt:lpstr>
      <vt:lpstr>Значки уголков:</vt:lpstr>
      <vt:lpstr>Значки уголков:</vt:lpstr>
      <vt:lpstr>Значки уголков:</vt:lpstr>
      <vt:lpstr> </vt:lpstr>
      <vt:lpstr>Позиция взрослого</vt:lpstr>
      <vt:lpstr>Позиция ребенка</vt:lpstr>
      <vt:lpstr>ПАМЯТКА ВОСПИТАТЕЛЮ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1</cp:lastModifiedBy>
  <cp:revision>45</cp:revision>
  <dcterms:created xsi:type="dcterms:W3CDTF">2017-04-20T15:06:04Z</dcterms:created>
  <dcterms:modified xsi:type="dcterms:W3CDTF">2020-02-12T08:29:11Z</dcterms:modified>
</cp:coreProperties>
</file>