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59" r:id="rId8"/>
    <p:sldId id="260" r:id="rId9"/>
    <p:sldId id="261" r:id="rId10"/>
    <p:sldId id="262" r:id="rId11"/>
    <p:sldId id="263" r:id="rId12"/>
    <p:sldId id="271" r:id="rId13"/>
    <p:sldId id="257" r:id="rId14"/>
    <p:sldId id="267" r:id="rId15"/>
    <p:sldId id="268" r:id="rId16"/>
    <p:sldId id="269" r:id="rId17"/>
    <p:sldId id="270" r:id="rId18"/>
    <p:sldId id="265" r:id="rId19"/>
    <p:sldId id="258" r:id="rId20"/>
    <p:sldId id="264" r:id="rId21"/>
    <p:sldId id="266" r:id="rId22"/>
    <p:sldId id="272" r:id="rId23"/>
    <p:sldId id="273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25" autoAdjust="0"/>
  </p:normalViewPr>
  <p:slideViewPr>
    <p:cSldViewPr>
      <p:cViewPr varScale="1">
        <p:scale>
          <a:sx n="93" d="100"/>
          <a:sy n="93" d="100"/>
        </p:scale>
        <p:origin x="5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b="49451"/>
          <a:stretch/>
        </p:blipFill>
        <p:spPr>
          <a:xfrm flipV="1">
            <a:off x="0" y="1214718"/>
            <a:ext cx="9144000" cy="5643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8"/>
          <a:stretch/>
        </p:blipFill>
        <p:spPr>
          <a:xfrm flipV="1">
            <a:off x="-2689" y="0"/>
            <a:ext cx="9144000" cy="17526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524000"/>
            <a:ext cx="9144000" cy="5334000"/>
          </a:xfrm>
          <a:prstGeom prst="rect">
            <a:avLst/>
          </a:prstGeom>
          <a:gradFill>
            <a:gsLst>
              <a:gs pos="23800">
                <a:srgbClr val="FFFFFF">
                  <a:alpha val="53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7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9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67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522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66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7337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557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289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763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42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60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00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575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322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58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82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9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3190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007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04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859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70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12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356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91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761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02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68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4821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98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54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28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38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823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48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665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208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375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925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317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6437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47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02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76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56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641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22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70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6404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973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75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78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2721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14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351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434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4746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3486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820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794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58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43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8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5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A616E-3577-4A09-AB5A-F087B1C2D76E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C6D2D-30F7-46D2-AA51-18124124C6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939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58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454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702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99BA-CC97-4958-8E5B-FBD230DB5159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29.01.2020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C5F58-2FF1-4A8B-B192-93EA5CFC72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589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57400"/>
            <a:ext cx="88392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Технология </a:t>
            </a:r>
            <a:br>
              <a:rPr lang="ru-RU" sz="3600" dirty="0" smtClean="0"/>
            </a:br>
            <a:r>
              <a:rPr lang="ru-RU" sz="3600" dirty="0" smtClean="0"/>
              <a:t>ЛИДИИ ВАСИЛЬЕВНЫ </a:t>
            </a:r>
            <a:r>
              <a:rPr lang="ru-RU" sz="3600" dirty="0" smtClean="0">
                <a:solidFill>
                  <a:prstClr val="black"/>
                </a:solidFill>
              </a:rPr>
              <a:t>Михайловой-Свирской</a:t>
            </a: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>    </a:t>
            </a:r>
            <a:r>
              <a:rPr lang="ru-RU" sz="5400" dirty="0" smtClean="0"/>
              <a:t>«План-дело-анализ» </a:t>
            </a:r>
            <a:br>
              <a:rPr lang="ru-RU" sz="5400" dirty="0" smtClean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914400" y="1"/>
            <a:ext cx="77724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«Детский сад № 101»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3429000"/>
            <a:ext cx="8839200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/>
              <a:t/>
            </a:r>
            <a:br>
              <a:rPr lang="ru-RU" sz="5400" dirty="0" smtClean="0"/>
            </a:br>
            <a:endParaRPr lang="en-US" sz="48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609600" y="4572000"/>
            <a:ext cx="9601199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r"/>
            <a:r>
              <a:rPr lang="ru-RU" sz="1400" dirty="0" smtClean="0">
                <a:solidFill>
                  <a:schemeClr val="tx1"/>
                </a:solidFill>
              </a:rPr>
              <a:t>Авторы:</a:t>
            </a:r>
          </a:p>
          <a:p>
            <a:pPr lvl="2" algn="r"/>
            <a:r>
              <a:rPr lang="ru-RU" sz="1400" dirty="0" smtClean="0">
                <a:solidFill>
                  <a:schemeClr val="tx1"/>
                </a:solidFill>
              </a:rPr>
              <a:t>-старшие воспитатели: Девяткина М.А., Таргонская Т.В.</a:t>
            </a:r>
          </a:p>
          <a:p>
            <a:pPr lvl="2" algn="r"/>
            <a:r>
              <a:rPr lang="ru-RU" sz="1400" dirty="0" smtClean="0">
                <a:solidFill>
                  <a:schemeClr val="tx1"/>
                </a:solidFill>
              </a:rPr>
              <a:t>-воспитатели:</a:t>
            </a:r>
          </a:p>
          <a:p>
            <a:pPr lvl="2" algn="r"/>
            <a:r>
              <a:rPr lang="ru-RU" sz="1400" dirty="0" smtClean="0">
                <a:solidFill>
                  <a:schemeClr val="tx1"/>
                </a:solidFill>
              </a:rPr>
              <a:t>Истомина Э.А., Плетюхина Л.Л., </a:t>
            </a:r>
            <a:r>
              <a:rPr lang="ru-RU" sz="1400" dirty="0">
                <a:solidFill>
                  <a:schemeClr val="tx1"/>
                </a:solidFill>
              </a:rPr>
              <a:t>П</a:t>
            </a:r>
            <a:r>
              <a:rPr lang="ru-RU" sz="1400" dirty="0" smtClean="0">
                <a:solidFill>
                  <a:schemeClr val="tx1"/>
                </a:solidFill>
              </a:rPr>
              <a:t>анкратьева Н.В., </a:t>
            </a:r>
            <a:r>
              <a:rPr lang="ru-RU" sz="1400" dirty="0">
                <a:solidFill>
                  <a:schemeClr val="tx1"/>
                </a:solidFill>
              </a:rPr>
              <a:t>Т</a:t>
            </a:r>
            <a:r>
              <a:rPr lang="ru-RU" sz="1400" dirty="0" smtClean="0">
                <a:solidFill>
                  <a:schemeClr val="tx1"/>
                </a:solidFill>
              </a:rPr>
              <a:t>ихонова А.С.</a:t>
            </a:r>
          </a:p>
          <a:p>
            <a:pPr lvl="2"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14400" y="6126637"/>
            <a:ext cx="6477000" cy="731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ru-RU" dirty="0" smtClean="0">
                <a:solidFill>
                  <a:schemeClr val="tx1"/>
                </a:solidFill>
              </a:rPr>
              <a:t>г.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Ярославль, 2020г.</a:t>
            </a:r>
          </a:p>
          <a:p>
            <a:pPr lvl="2"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49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82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1800" y="228600"/>
            <a:ext cx="2859437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28282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018" y="1143000"/>
            <a:ext cx="8001000" cy="241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Мотивирование детей на изучение темы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утренний обмен детей и педагога новостями)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Мотивирование детей на работу в центрах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(презентация нового материала в центрах)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Мотивирование детей на следующую встречу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(похвала, выражение радости за достижения детей)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2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 маршрута занятости в  Центрах активности.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899" r="5520" b="10144"/>
          <a:stretch/>
        </p:blipFill>
        <p:spPr>
          <a:xfrm>
            <a:off x="228600" y="1524000"/>
            <a:ext cx="3490421" cy="2493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16216" r="2452" b="12463"/>
          <a:stretch/>
        </p:blipFill>
        <p:spPr>
          <a:xfrm>
            <a:off x="229703" y="4170158"/>
            <a:ext cx="3489318" cy="26518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114" t="2080" r="3302" b="3793"/>
          <a:stretch/>
        </p:blipFill>
        <p:spPr>
          <a:xfrm>
            <a:off x="4648200" y="1525712"/>
            <a:ext cx="3810000" cy="516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Позиция </a:t>
            </a:r>
            <a:r>
              <a:rPr lang="ru-RU" sz="4000" b="1" kern="150" dirty="0" smtClean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педагога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981200"/>
            <a:ext cx="77724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Воспитатели</a:t>
            </a: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действуют, прежде всего, как помощники, а затем уже как учителя.</a:t>
            </a:r>
          </a:p>
          <a:p>
            <a:pPr>
              <a:spcAft>
                <a:spcPts val="600"/>
              </a:spcAft>
            </a:pP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- Обучение, главным образом, проходит именно в выбранных детьми видах деятельности.</a:t>
            </a:r>
          </a:p>
          <a:p>
            <a:pPr>
              <a:spcAft>
                <a:spcPts val="600"/>
              </a:spcAft>
            </a:pP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- Детям предлагаются темы, основанные на их интересах, потребностях.</a:t>
            </a:r>
          </a:p>
          <a:p>
            <a:pPr>
              <a:spcAft>
                <a:spcPts val="600"/>
              </a:spcAft>
            </a:pPr>
            <a:r>
              <a:rPr lang="ru-RU" sz="16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- Дети подключаются к принятию решения о том, что они хотят изучать и с кем они хотят работать.</a:t>
            </a:r>
            <a:endParaRPr lang="ru-RU" sz="16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46038"/>
          </a:xfrm>
        </p:spPr>
        <p:txBody>
          <a:bodyPr>
            <a:normAutofit fontScale="90000"/>
          </a:bodyPr>
          <a:lstStyle/>
          <a:p>
            <a:r>
              <a:rPr lang="ru-RU" b="1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Позиция ребенка</a:t>
            </a:r>
            <a:r>
              <a:rPr lang="ru-RU" sz="1600" kern="150" dirty="0">
                <a:latin typeface="Courier New" panose="02070309020205020404" pitchFamily="49" charset="0"/>
                <a:ea typeface="NSimSun" panose="02010609030101010101" pitchFamily="49" charset="-122"/>
              </a:rPr>
              <a:t/>
            </a:r>
            <a:br>
              <a:rPr lang="ru-RU" sz="1600" kern="150" dirty="0">
                <a:latin typeface="Courier New" panose="02070309020205020404" pitchFamily="49" charset="0"/>
                <a:ea typeface="NSimSun" panose="02010609030101010101" pitchFamily="49" charset="-122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1120676"/>
            <a:ext cx="80772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 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 algn="ctr">
              <a:spcAft>
                <a:spcPts val="0"/>
              </a:spcAft>
            </a:pPr>
            <a:r>
              <a:rPr lang="ru-RU" sz="1600" b="1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Полноправные субъекты деятельности</a:t>
            </a:r>
            <a:r>
              <a:rPr lang="ru-RU" sz="1600" b="1" kern="150" dirty="0" smtClean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:</a:t>
            </a:r>
          </a:p>
          <a:p>
            <a:pPr algn="ctr">
              <a:spcAft>
                <a:spcPts val="0"/>
              </a:spcAft>
            </a:pPr>
            <a:endParaRPr lang="ru-RU" sz="1600" b="1" kern="150" dirty="0" smtClean="0">
              <a:solidFill>
                <a:srgbClr val="383838"/>
              </a:solidFill>
              <a:latin typeface="Times New Roman" panose="02020603050405020304" pitchFamily="18" charset="0"/>
              <a:ea typeface="NSimSun" panose="02010609030101010101" pitchFamily="49" charset="-122"/>
              <a:cs typeface="Courier New" panose="02070309020205020404" pitchFamily="49" charset="0"/>
            </a:endParaRPr>
          </a:p>
          <a:p>
            <a:pPr algn="ctr">
              <a:spcAft>
                <a:spcPts val="0"/>
              </a:spcAft>
            </a:pP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дети могут влиять на выбор темы, форм работы в рамках проекта;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устанавливают последовательность и общую продолжительность выполнения самостоятельно выбранной деятельности;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выступают в роли инициаторов, активных участников, а не исполнителей указаний взрослых;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реализуют свои интересы, потребности в учении, общении, игре и других видах деятельности в основном самостоятельно, принимая решение об участии или неучастии в общем проекте или в конкретном действии;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у ребёнка есть право выбора партнёров в центрах активности.</a:t>
            </a:r>
            <a:endParaRPr lang="ru-RU" sz="1000" kern="150" dirty="0">
              <a:effectLst/>
              <a:latin typeface="Courier New" panose="02070309020205020404" pitchFamily="49" charset="0"/>
              <a:ea typeface="NSimSun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936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Работа в центрах активности</a:t>
            </a:r>
            <a:r>
              <a:rPr lang="ru-RU" sz="1600" kern="150" dirty="0">
                <a:latin typeface="Courier New" panose="02070309020205020404" pitchFamily="49" charset="0"/>
                <a:ea typeface="NSimSun" panose="02010609030101010101" pitchFamily="49" charset="-122"/>
              </a:rPr>
              <a:t/>
            </a:r>
            <a:br>
              <a:rPr lang="ru-RU" sz="1600" kern="150" dirty="0">
                <a:latin typeface="Courier New" panose="02070309020205020404" pitchFamily="49" charset="0"/>
                <a:ea typeface="NSimSun" panose="02010609030101010101" pitchFamily="49" charset="-122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6700" y="914400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kern="150" dirty="0" smtClean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</a:t>
            </a: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Подготовка и постоянное пополнение предметно-развивающей среды.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Размещение в свободном доступе множества самых разнообразных материалов (нитки, ткани, картон, бумаги, коробки…).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Наличие подсказок, например, схемы рисования, пооперационные карты, образцы.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Внимательное отношение к детям, которые включились в проект позже других.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383838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Доверие к действиям детей.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444444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В центрах активности ребёнок может заниматься самыми разнообразными видами деятельности, имеет возможность сделать свой собственный выбор, в каком центре и чем именно ему заниматься.</a:t>
            </a:r>
            <a:endParaRPr lang="ru-RU" sz="1000" kern="150" dirty="0">
              <a:latin typeface="Courier New" panose="02070309020205020404" pitchFamily="49" charset="0"/>
              <a:ea typeface="NSimSun" panose="0201060903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ru-RU" sz="1600" kern="150" dirty="0">
                <a:solidFill>
                  <a:srgbClr val="444444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Courier New" panose="02070309020205020404" pitchFamily="49" charset="0"/>
              </a:rPr>
              <a:t>- Задания в центрах подобраны таким образом, что каждому ребёнку гарантирован успех. </a:t>
            </a:r>
            <a:endParaRPr lang="ru-RU" sz="1000" kern="150" dirty="0">
              <a:effectLst/>
              <a:latin typeface="Courier New" panose="02070309020205020404" pitchFamily="49" charset="0"/>
              <a:ea typeface="NSimSun" panose="02010609030101010101" pitchFamily="49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3690" r="2325" b="8810"/>
          <a:stretch/>
        </p:blipFill>
        <p:spPr>
          <a:xfrm>
            <a:off x="65192" y="3537668"/>
            <a:ext cx="4506808" cy="2867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222" r="1666" b="10001"/>
          <a:stretch/>
        </p:blipFill>
        <p:spPr>
          <a:xfrm>
            <a:off x="4908631" y="3537668"/>
            <a:ext cx="4167850" cy="28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2E83C3">
                    <a:lumMod val="50000"/>
                  </a:srgbClr>
                </a:solidFill>
                <a:latin typeface="Trebuchet MS"/>
              </a:rPr>
              <a:t>Итоговый сбор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4814" r="7778" b="12963"/>
          <a:stretch/>
        </p:blipFill>
        <p:spPr>
          <a:xfrm>
            <a:off x="1524000" y="1828800"/>
            <a:ext cx="5791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86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9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98651"/>
            <a:ext cx="6400800" cy="1752600"/>
          </a:xfrm>
        </p:spPr>
        <p:txBody>
          <a:bodyPr/>
          <a:lstStyle/>
          <a:p>
            <a:r>
              <a:rPr lang="ru-RU" dirty="0" smtClean="0"/>
              <a:t>Желаем творческих успехов!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074951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2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488832" cy="360040"/>
          </a:xfrm>
        </p:spPr>
        <p:txBody>
          <a:bodyPr>
            <a:normAutofit fontScale="90000"/>
          </a:bodyPr>
          <a:lstStyle/>
          <a:p>
            <a:pPr marL="1056132" indent="-571500">
              <a:buFont typeface="Courier New" pitchFamily="49" charset="0"/>
              <a:buChar char="o"/>
            </a:pPr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7" y="171597"/>
            <a:ext cx="8568952" cy="6093296"/>
          </a:xfrm>
        </p:spPr>
        <p:txBody>
          <a:bodyPr/>
          <a:lstStyle/>
          <a:p>
            <a:r>
              <a:rPr lang="ru-RU" dirty="0" smtClean="0"/>
              <a:t>Цель</a:t>
            </a:r>
          </a:p>
          <a:p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Задачи:</a:t>
            </a:r>
          </a:p>
          <a:p>
            <a:pPr marL="64008" indent="0"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836712"/>
            <a:ext cx="8640960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Предоставление детям возможности проявлять инициативу и активность, приобретать ключевые компетентности, наращивать способность к осознанному  ответственному выбору, самореализации в выбранной деятельности.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1346" y="3501008"/>
            <a:ext cx="864096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Развитие индивидуальных способностей каждого ребенка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7571" y="4581128"/>
            <a:ext cx="864096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Максимальная помощь в самореализации ребенка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5415" y="5733256"/>
            <a:ext cx="8617185" cy="755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Развитие каждого ребенка, по собственной траектории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221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3140968"/>
            <a:ext cx="1944216" cy="11521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Компоненты цикла «План-дело-анализ»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2816388"/>
            <a:ext cx="2232248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Утренний групповой сбор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01944" y="2816388"/>
            <a:ext cx="2161544" cy="1926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Итоговый сбор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98561" y="2852936"/>
            <a:ext cx="2469583" cy="1926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Индивидуальная или совместная деятельность в центрах активности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386235" y="3586137"/>
            <a:ext cx="1012326" cy="404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994226" y="3586136"/>
            <a:ext cx="1008112" cy="404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691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348880"/>
            <a:ext cx="8712968" cy="4320480"/>
          </a:xfrm>
        </p:spPr>
        <p:txBody>
          <a:bodyPr>
            <a:noAutofit/>
          </a:bodyPr>
          <a:lstStyle/>
          <a:p>
            <a:r>
              <a:rPr lang="ru-RU" sz="2500" dirty="0" smtClean="0"/>
              <a:t>Создание эмоционального настроя на весь день</a:t>
            </a:r>
          </a:p>
          <a:p>
            <a:r>
              <a:rPr lang="ru-RU" sz="2500" dirty="0" smtClean="0"/>
              <a:t>Создание условий для межличностного и познавательно-делового общения детей и взрослых </a:t>
            </a:r>
          </a:p>
          <a:p>
            <a:r>
              <a:rPr lang="ru-RU" sz="2500" dirty="0" smtClean="0"/>
              <a:t>Учить формулировать суждения, аргументировать высказывания, отстаивать свою точку зрения</a:t>
            </a:r>
          </a:p>
          <a:p>
            <a:r>
              <a:rPr lang="ru-RU" sz="2500" dirty="0" smtClean="0"/>
              <a:t>Учить детей делать осознанный выбор</a:t>
            </a:r>
          </a:p>
          <a:p>
            <a:r>
              <a:rPr lang="ru-RU" sz="2500" dirty="0" smtClean="0"/>
              <a:t>Развивать умение договариваться , распределять роли и обязанности</a:t>
            </a:r>
            <a:endParaRPr lang="ru-RU" sz="25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40960" cy="17213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Утренний групповой сбор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Задачи: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423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16832"/>
            <a:ext cx="8712968" cy="47525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Приветствие </a:t>
            </a:r>
            <a:r>
              <a:rPr lang="ru-RU" sz="2800" dirty="0"/>
              <a:t>(вариант: пожелания, </a:t>
            </a:r>
            <a:r>
              <a:rPr lang="ru-RU" sz="2800" dirty="0" smtClean="0"/>
              <a:t>комплименты)</a:t>
            </a:r>
            <a:r>
              <a:rPr lang="ru-RU" sz="2800" b="1" dirty="0" smtClean="0"/>
              <a:t> ...</a:t>
            </a:r>
            <a:r>
              <a:rPr lang="ru-RU" sz="2800" dirty="0"/>
              <a:t> 1–3 мин</a:t>
            </a:r>
          </a:p>
          <a:p>
            <a:r>
              <a:rPr lang="ru-RU" sz="2800" dirty="0" smtClean="0"/>
              <a:t>Игра </a:t>
            </a:r>
            <a:r>
              <a:rPr lang="ru-RU" sz="2800" dirty="0"/>
              <a:t>(вариант: элементы тренинга, </a:t>
            </a:r>
            <a:r>
              <a:rPr lang="ru-RU" sz="2800" dirty="0" err="1"/>
              <a:t>психогимнастика</a:t>
            </a:r>
            <a:r>
              <a:rPr lang="ru-RU" sz="2800" dirty="0"/>
              <a:t>, пение, слушание)… </a:t>
            </a:r>
            <a:r>
              <a:rPr lang="ru-RU" sz="2800" dirty="0" smtClean="0"/>
              <a:t>2-5 мин</a:t>
            </a:r>
            <a:endParaRPr lang="ru-RU" sz="2800" dirty="0"/>
          </a:p>
          <a:p>
            <a:r>
              <a:rPr lang="ru-RU" sz="2800" dirty="0" smtClean="0"/>
              <a:t>Обмен </a:t>
            </a:r>
            <a:r>
              <a:rPr lang="ru-RU" sz="2800" dirty="0"/>
              <a:t>новостями </a:t>
            </a:r>
            <a:r>
              <a:rPr lang="ru-RU" sz="2800" b="1" dirty="0" smtClean="0"/>
              <a:t>…</a:t>
            </a:r>
            <a:r>
              <a:rPr lang="ru-RU" sz="2800" dirty="0"/>
              <a:t> </a:t>
            </a:r>
            <a:r>
              <a:rPr lang="ru-RU" sz="2800" dirty="0" smtClean="0"/>
              <a:t>2-10 </a:t>
            </a:r>
            <a:r>
              <a:rPr lang="ru-RU" sz="2800" dirty="0"/>
              <a:t>мин</a:t>
            </a:r>
          </a:p>
          <a:p>
            <a:r>
              <a:rPr lang="ru-RU" sz="2800" dirty="0" smtClean="0"/>
              <a:t>Планирование </a:t>
            </a:r>
            <a:r>
              <a:rPr lang="ru-RU" sz="2800" dirty="0"/>
              <a:t>дня </a:t>
            </a:r>
            <a:r>
              <a:rPr lang="ru-RU" sz="2800" dirty="0" smtClean="0"/>
              <a:t>(планирование </a:t>
            </a:r>
            <a:r>
              <a:rPr lang="ru-RU" sz="2800" dirty="0"/>
              <a:t>содержания, форм и видов деятельности на весь проект); </a:t>
            </a:r>
            <a:endParaRPr lang="ru-RU" sz="2800" dirty="0" smtClean="0"/>
          </a:p>
          <a:p>
            <a:pPr marL="64008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   презентация центров </a:t>
            </a:r>
            <a:r>
              <a:rPr lang="ru-RU" sz="2800" dirty="0"/>
              <a:t>активности </a:t>
            </a:r>
            <a:r>
              <a:rPr lang="ru-RU" sz="2800" b="1" dirty="0" smtClean="0"/>
              <a:t>...</a:t>
            </a:r>
            <a:r>
              <a:rPr lang="ru-RU" sz="2800" dirty="0"/>
              <a:t> </a:t>
            </a:r>
            <a:r>
              <a:rPr lang="ru-RU" sz="2800" dirty="0" smtClean="0"/>
              <a:t>5-12 мин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40960" cy="12892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Структура утреннего группового сбора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247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6444208" y="1882808"/>
            <a:ext cx="1800200" cy="14021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Модель трех вопросов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1844824"/>
            <a:ext cx="2520280" cy="15841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Что знаю?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779912" y="2204864"/>
            <a:ext cx="1656184" cy="86409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1844824"/>
            <a:ext cx="2520280" cy="15841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Что хочу узнать?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55776" y="4077072"/>
            <a:ext cx="3888432" cy="23042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Что нужно сделать, чтобы узнать?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395536" y="301776"/>
            <a:ext cx="8229600" cy="13990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rtlCol="0" anchor="ctr">
            <a:normAutofit fontScale="97500" lnSpcReduction="1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Модель трех вопросов</a:t>
            </a:r>
            <a:br>
              <a:rPr lang="ru-RU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5205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903785"/>
              </p:ext>
            </p:extLst>
          </p:nvPr>
        </p:nvGraphicFramePr>
        <p:xfrm>
          <a:off x="152400" y="1447801"/>
          <a:ext cx="8839200" cy="5131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1920996010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559886318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192323420"/>
                    </a:ext>
                  </a:extLst>
                </a:gridCol>
              </a:tblGrid>
              <a:tr h="80130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Что знаю?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Что хочу узнать?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Что нужно сделать, чтобы узнать?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54332"/>
                  </a:ext>
                </a:extLst>
              </a:tr>
              <a:tr h="112851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Шоколад бывает разным: белым,</a:t>
                      </a:r>
                      <a:r>
                        <a:rPr lang="ru-RU" sz="1400" baseline="0" dirty="0" smtClean="0"/>
                        <a:t> черным, молочным по виду и горьким, пористым по вкусу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 чего делают шоколад?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Спросить у </a:t>
                      </a:r>
                      <a:r>
                        <a:rPr lang="ru-RU" sz="1400" dirty="0" err="1" smtClean="0"/>
                        <a:t>гугла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217984"/>
                  </a:ext>
                </a:extLst>
              </a:tr>
              <a:tr h="112851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Конфеты бывают разные: шоколадные, мятные, жевательные и </a:t>
                      </a:r>
                      <a:r>
                        <a:rPr lang="ru-RU" sz="1400" dirty="0" err="1" smtClean="0"/>
                        <a:t>т.д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 в конфеты попадают наполнители? Почему конфеты</a:t>
                      </a:r>
                      <a:r>
                        <a:rPr lang="ru-RU" sz="1400" baseline="0" dirty="0" smtClean="0"/>
                        <a:t> цветные?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Узнать</a:t>
                      </a:r>
                      <a:r>
                        <a:rPr lang="ru-RU" sz="1400" baseline="0" dirty="0" smtClean="0"/>
                        <a:t> у взрослых дома, посмотреть познавательный фильм «</a:t>
                      </a:r>
                      <a:r>
                        <a:rPr lang="ru-RU" sz="1400" baseline="0" dirty="0" err="1" smtClean="0"/>
                        <a:t>Видеоэкскурсия</a:t>
                      </a:r>
                      <a:r>
                        <a:rPr lang="ru-RU" sz="1400" baseline="0" dirty="0" smtClean="0"/>
                        <a:t> в кондитерский цех»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234425"/>
                  </a:ext>
                </a:extLst>
              </a:tr>
              <a:tr h="112851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Сладости нам покупают в магазине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Можно</a:t>
                      </a:r>
                      <a:r>
                        <a:rPr lang="ru-RU" sz="1400" baseline="0" dirty="0" smtClean="0"/>
                        <a:t> ли сделать конфеты дома?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Заглянуть на сайт «Сладости для детей», посмотреть журнал «Непоседа», кулинарный</a:t>
                      </a:r>
                      <a:r>
                        <a:rPr lang="ru-RU" sz="1400" baseline="0" dirty="0" smtClean="0"/>
                        <a:t> журнал.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760065"/>
                  </a:ext>
                </a:extLst>
              </a:tr>
              <a:tr h="91855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Конфеты вредны для зубов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Есть ли полезные конфеты?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Спросить у мамы и папы. Попробовать</a:t>
                      </a:r>
                      <a:r>
                        <a:rPr lang="ru-RU" sz="1400" baseline="0" dirty="0" smtClean="0"/>
                        <a:t> приготовить конфеты дома, прочитать в энциклопедии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359314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rtlCol="0" anchor="ctr">
            <a:normAutofit fontScale="9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l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Модель трех вопросов</a:t>
            </a:r>
            <a:br>
              <a:rPr lang="ru-RU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902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" y="533400"/>
            <a:ext cx="8915400" cy="1470025"/>
          </a:xfrm>
        </p:spPr>
        <p:txBody>
          <a:bodyPr>
            <a:noAutofit/>
          </a:bodyPr>
          <a:lstStyle/>
          <a:p>
            <a:pPr marL="12700" marR="12700" indent="228600">
              <a:lnSpc>
                <a:spcPct val="107000"/>
              </a:lnSpc>
            </a:pPr>
            <a:r>
              <a:rPr lang="ru-RU" sz="3200" b="1" dirty="0" smtClean="0">
                <a:latin typeface="Times New Roman" panose="02020603050405020304" pitchFamily="18" charset="0"/>
                <a:ea typeface="MS Reference Sans Serif" panose="020B0604030504040204" pitchFamily="34" charset="0"/>
                <a:cs typeface="Times New Roman" panose="02020603050405020304" pitchFamily="18" charset="0"/>
              </a:rPr>
              <a:t>Планирование </a:t>
            </a:r>
            <a:r>
              <a:rPr lang="ru-RU" sz="3200" b="1" dirty="0">
                <a:latin typeface="Times New Roman" panose="02020603050405020304" pitchFamily="18" charset="0"/>
                <a:ea typeface="MS Reference Sans Serif" panose="020B0604030504040204" pitchFamily="34" charset="0"/>
                <a:cs typeface="Times New Roman" panose="02020603050405020304" pitchFamily="18" charset="0"/>
              </a:rPr>
              <a:t>деятельности </a:t>
            </a:r>
            <a:r>
              <a:rPr lang="ru-RU" sz="3200" b="1" dirty="0" smtClean="0">
                <a:latin typeface="Times New Roman" panose="02020603050405020304" pitchFamily="18" charset="0"/>
                <a:ea typeface="MS Reference Sans Serif" panose="020B0604030504040204" pitchFamily="34" charset="0"/>
                <a:cs typeface="Times New Roman" panose="02020603050405020304" pitchFamily="18" charset="0"/>
              </a:rPr>
              <a:t>педагога</a:t>
            </a:r>
            <a:br>
              <a:rPr lang="ru-RU" sz="3200" b="1" dirty="0" smtClean="0">
                <a:latin typeface="Times New Roman" panose="02020603050405020304" pitchFamily="18" charset="0"/>
                <a:ea typeface="MS Reference Sans Serif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рамочное, открытое, динамичное обеспечивает соучастие детей в определении содержания форм образования; предусматривает интеграцию содержания образовательных областей, целенаправленное изменение РПСС, вовлечение семьи и социума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11551" y="2514600"/>
            <a:ext cx="8915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12700" indent="228600" algn="l">
              <a:lnSpc>
                <a:spcPct val="107000"/>
              </a:lnSpc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2938289"/>
            <a:ext cx="8839200" cy="2298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-Комплексно-тематическое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психолого-педагогической деятельности с детьми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-Перспективное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планирование по видам  </a:t>
            </a: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6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Непосредственно образовательная деятельность. </a:t>
            </a:r>
            <a:endParaRPr lang="ru-RU" sz="16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6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-Взаимодействие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 родителями и </a:t>
            </a: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социумом.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4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417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551</Words>
  <Application>Microsoft Office PowerPoint</Application>
  <PresentationFormat>Экран (4:3)</PresentationFormat>
  <Paragraphs>99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19</vt:i4>
      </vt:variant>
    </vt:vector>
  </HeadingPairs>
  <TitlesOfParts>
    <vt:vector size="36" baseType="lpstr">
      <vt:lpstr>NSimSun</vt:lpstr>
      <vt:lpstr>SimSun</vt:lpstr>
      <vt:lpstr>Arial</vt:lpstr>
      <vt:lpstr>Calibri</vt:lpstr>
      <vt:lpstr>Century Gothic</vt:lpstr>
      <vt:lpstr>Courier New</vt:lpstr>
      <vt:lpstr>MS Reference Sans Serif</vt:lpstr>
      <vt:lpstr>Times New Roman</vt:lpstr>
      <vt:lpstr>Trebuchet MS</vt:lpstr>
      <vt:lpstr>Verdana</vt:lpstr>
      <vt:lpstr>Wingdings 2</vt:lpstr>
      <vt:lpstr>Office Theme</vt:lpstr>
      <vt:lpstr>Яркая</vt:lpstr>
      <vt:lpstr>1_Яркая</vt:lpstr>
      <vt:lpstr>2_Яркая</vt:lpstr>
      <vt:lpstr>3_Яркая</vt:lpstr>
      <vt:lpstr>4_Яркая</vt:lpstr>
      <vt:lpstr>Технология  ЛИДИИ ВАСИЛЬЕВНЫ Михайловой-Свирской     «План-дело-анализ»  </vt:lpstr>
      <vt:lpstr>Цель:</vt:lpstr>
      <vt:lpstr>Компоненты цикла «План-дело-анализ»</vt:lpstr>
      <vt:lpstr> Утренний групповой сбор  Задачи: </vt:lpstr>
      <vt:lpstr>   Структура утреннего группового сбора   </vt:lpstr>
      <vt:lpstr> Модель трех вопросов </vt:lpstr>
      <vt:lpstr> Модель трех вопросов </vt:lpstr>
      <vt:lpstr>Планирование деятельности педагога  Планирование рамочное, открытое, динамичное обеспечивает соучастие детей в определении содержания форм образования; предусматривает интеграцию содержания образовательных областей, целенаправленное изменение РПСС, вовлечение семьи и социума.</vt:lpstr>
      <vt:lpstr>Презентация PowerPoint</vt:lpstr>
      <vt:lpstr>Презентация PowerPoint</vt:lpstr>
      <vt:lpstr>Презентация PowerPoint</vt:lpstr>
      <vt:lpstr>Создание маршрута занятости в  Центрах активности. </vt:lpstr>
      <vt:lpstr>Позиция педагога</vt:lpstr>
      <vt:lpstr>Позиция ребенка </vt:lpstr>
      <vt:lpstr>Работа в центрах активности </vt:lpstr>
      <vt:lpstr>Итоговый сбор</vt:lpstr>
      <vt:lpstr>Презентация PowerPoint</vt:lpstr>
      <vt:lpstr>Презентация PowerPoint</vt:lpstr>
      <vt:lpstr>Спасибо за внимание!</vt:lpstr>
    </vt:vector>
  </TitlesOfParts>
  <Company>Fairmont Raffles Hotels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pmarkasian</dc:creator>
  <cp:lastModifiedBy>1</cp:lastModifiedBy>
  <cp:revision>22</cp:revision>
  <dcterms:created xsi:type="dcterms:W3CDTF">2014-07-15T23:03:16Z</dcterms:created>
  <dcterms:modified xsi:type="dcterms:W3CDTF">2020-01-29T07:19:37Z</dcterms:modified>
</cp:coreProperties>
</file>