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7" r:id="rId6"/>
    <p:sldId id="268" r:id="rId7"/>
    <p:sldId id="261" r:id="rId8"/>
    <p:sldId id="262" r:id="rId9"/>
    <p:sldId id="272" r:id="rId10"/>
    <p:sldId id="263" r:id="rId11"/>
    <p:sldId id="264" r:id="rId12"/>
    <p:sldId id="266" r:id="rId13"/>
    <p:sldId id="265" r:id="rId14"/>
    <p:sldId id="271" r:id="rId15"/>
    <p:sldId id="273" r:id="rId16"/>
    <p:sldId id="270" r:id="rId17"/>
    <p:sldId id="269" r:id="rId18"/>
    <p:sldId id="275" r:id="rId19"/>
    <p:sldId id="274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 varScale="1">
        <p:scale>
          <a:sx n="70" d="100"/>
          <a:sy n="70" d="100"/>
        </p:scale>
        <p:origin x="-5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204864"/>
            <a:ext cx="6840760" cy="158417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Медиация: организация, инструменты, практики.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043608" y="4149081"/>
            <a:ext cx="7772400" cy="864095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Разработчики: МДОУ «Детский сад 101»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404664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МУНИЦИПАЛЬНОЕ ДОШКОЛЬНОЕ ОБРАЗОВАТЕЛЬНОЕ УЧРЕЖДЕНИЕ "ДЕТСКИЙ САД № 101"</a:t>
            </a:r>
            <a:endParaRPr lang="ru-RU" dirty="0"/>
          </a:p>
        </p:txBody>
      </p:sp>
      <p:pic>
        <p:nvPicPr>
          <p:cNvPr id="21506" name="Picture 2" descr="http://sc452.kolp.gov.spb.ru/_si/0/31070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6712"/>
            <a:ext cx="1584176" cy="13670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c452.kolp.gov.spb.ru/_si/0/310702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41373"/>
            <a:ext cx="1584176" cy="1367086"/>
          </a:xfrm>
          <a:prstGeom prst="rect">
            <a:avLst/>
          </a:prstGeom>
          <a:noFill/>
        </p:spPr>
      </p:pic>
      <p:pic>
        <p:nvPicPr>
          <p:cNvPr id="5" name="Медиация (mediation). Конфликты разрешимы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9552" y="1700808"/>
            <a:ext cx="8046031" cy="4525892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123728" y="188640"/>
            <a:ext cx="6700830" cy="136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tx2"/>
                </a:solidFill>
              </a:rPr>
              <a:t>МЕДИАЦИЯ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844824"/>
            <a:ext cx="7772400" cy="4758606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r>
              <a:rPr lang="ru-RU" sz="3000" b="1" dirty="0">
                <a:solidFill>
                  <a:schemeClr val="tx2"/>
                </a:solidFill>
              </a:rPr>
              <a:t>Медиация</a:t>
            </a:r>
            <a:r>
              <a:rPr lang="ru-RU" sz="3000" dirty="0">
                <a:solidFill>
                  <a:schemeClr val="tx1"/>
                </a:solidFill>
              </a:rPr>
              <a:t> – это переговоры с участием третьей, нейтральной стороны, которая является заинтересованной только лишь в том, чтобы стороны разрешили свой спор (конфликт) максимально выгодно для обеих (всех) сторон</a:t>
            </a:r>
            <a:r>
              <a:rPr lang="ru-RU" sz="3000" dirty="0" smtClean="0">
                <a:solidFill>
                  <a:schemeClr val="tx1"/>
                </a:solidFill>
              </a:rPr>
              <a:t>.</a:t>
            </a:r>
          </a:p>
          <a:p>
            <a:endParaRPr lang="ru-RU" sz="3000" dirty="0" smtClean="0">
              <a:solidFill>
                <a:schemeClr val="tx1"/>
              </a:solidFill>
            </a:endParaRPr>
          </a:p>
          <a:p>
            <a:r>
              <a:rPr lang="ru-RU" sz="3000" b="1" dirty="0" smtClean="0">
                <a:solidFill>
                  <a:schemeClr val="tx2"/>
                </a:solidFill>
              </a:rPr>
              <a:t>Принципы медиации:</a:t>
            </a:r>
            <a:endParaRPr lang="ru-RU" sz="3000" b="1" dirty="0">
              <a:solidFill>
                <a:schemeClr val="tx2"/>
              </a:solidFill>
            </a:endParaRPr>
          </a:p>
          <a:p>
            <a:r>
              <a:rPr lang="ru-RU" sz="3000" dirty="0" smtClean="0">
                <a:solidFill>
                  <a:schemeClr val="tx1"/>
                </a:solidFill>
              </a:rPr>
              <a:t>Добровольность </a:t>
            </a:r>
            <a:r>
              <a:rPr lang="ru-RU" sz="3000" dirty="0">
                <a:solidFill>
                  <a:schemeClr val="tx1"/>
                </a:solidFill>
              </a:rPr>
              <a:t>участников медиации;                             </a:t>
            </a:r>
          </a:p>
          <a:p>
            <a:r>
              <a:rPr lang="ru-RU" sz="3000" dirty="0">
                <a:solidFill>
                  <a:schemeClr val="tx1"/>
                </a:solidFill>
              </a:rPr>
              <a:t>Равное право для сторон;</a:t>
            </a:r>
          </a:p>
          <a:p>
            <a:r>
              <a:rPr lang="ru-RU" sz="3000" dirty="0">
                <a:solidFill>
                  <a:schemeClr val="tx1"/>
                </a:solidFill>
              </a:rPr>
              <a:t>Беспристрастность;</a:t>
            </a:r>
          </a:p>
          <a:p>
            <a:r>
              <a:rPr lang="ru-RU" sz="3000" dirty="0">
                <a:solidFill>
                  <a:schemeClr val="tx1"/>
                </a:solidFill>
              </a:rPr>
              <a:t>Нейтральность медиатора;</a:t>
            </a:r>
          </a:p>
          <a:p>
            <a:r>
              <a:rPr lang="ru-RU" sz="3000" dirty="0">
                <a:solidFill>
                  <a:schemeClr val="tx1"/>
                </a:solidFill>
              </a:rPr>
              <a:t>Конфиденциальность медиатора.</a:t>
            </a:r>
          </a:p>
          <a:p>
            <a:endParaRPr lang="ru-RU" dirty="0"/>
          </a:p>
        </p:txBody>
      </p:sp>
      <p:pic>
        <p:nvPicPr>
          <p:cNvPr id="4" name="Picture 2" descr="http://sc452.kolp.gov.spb.ru/_si/0/31070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1584176" cy="1367086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123728" y="188640"/>
            <a:ext cx="6700830" cy="136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tx2"/>
                </a:solidFill>
              </a:rPr>
              <a:t>МЕДИАЦИЯ</a:t>
            </a:r>
            <a:endParaRPr lang="ru-RU" b="1" dirty="0">
              <a:solidFill>
                <a:schemeClr val="tx2"/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51520" y="4365104"/>
            <a:ext cx="360040" cy="383269"/>
            <a:chOff x="1" y="3149780"/>
            <a:chExt cx="619422" cy="884889"/>
          </a:xfrm>
          <a:scene3d>
            <a:camera prst="orthographicFront"/>
            <a:lightRig rig="flat" dir="t"/>
          </a:scene3d>
        </p:grpSpPr>
        <p:sp>
          <p:nvSpPr>
            <p:cNvPr id="9" name="Нашивка 8"/>
            <p:cNvSpPr/>
            <p:nvPr/>
          </p:nvSpPr>
          <p:spPr>
            <a:xfrm rot="5400000">
              <a:off x="-132733" y="3282514"/>
              <a:ext cx="884889" cy="619422"/>
            </a:xfrm>
            <a:prstGeom prst="chevro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0" name="Нашивка 4"/>
            <p:cNvSpPr/>
            <p:nvPr/>
          </p:nvSpPr>
          <p:spPr>
            <a:xfrm>
              <a:off x="1" y="3459491"/>
              <a:ext cx="619422" cy="265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250738" y="4778487"/>
            <a:ext cx="360040" cy="383269"/>
            <a:chOff x="1" y="3149780"/>
            <a:chExt cx="619422" cy="884889"/>
          </a:xfrm>
          <a:scene3d>
            <a:camera prst="orthographicFront"/>
            <a:lightRig rig="flat" dir="t"/>
          </a:scene3d>
        </p:grpSpPr>
        <p:sp>
          <p:nvSpPr>
            <p:cNvPr id="12" name="Нашивка 11"/>
            <p:cNvSpPr/>
            <p:nvPr/>
          </p:nvSpPr>
          <p:spPr>
            <a:xfrm rot="5400000">
              <a:off x="-132733" y="3282514"/>
              <a:ext cx="884889" cy="619422"/>
            </a:xfrm>
            <a:prstGeom prst="chevro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3" name="Нашивка 4"/>
            <p:cNvSpPr/>
            <p:nvPr/>
          </p:nvSpPr>
          <p:spPr>
            <a:xfrm>
              <a:off x="1" y="3459491"/>
              <a:ext cx="619422" cy="265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 dirty="0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250739" y="5191870"/>
            <a:ext cx="360040" cy="383269"/>
            <a:chOff x="1" y="3149780"/>
            <a:chExt cx="619422" cy="884889"/>
          </a:xfrm>
          <a:scene3d>
            <a:camera prst="orthographicFront"/>
            <a:lightRig rig="flat" dir="t"/>
          </a:scene3d>
        </p:grpSpPr>
        <p:sp>
          <p:nvSpPr>
            <p:cNvPr id="15" name="Нашивка 14"/>
            <p:cNvSpPr/>
            <p:nvPr/>
          </p:nvSpPr>
          <p:spPr>
            <a:xfrm rot="5400000">
              <a:off x="-132733" y="3282514"/>
              <a:ext cx="884889" cy="619422"/>
            </a:xfrm>
            <a:prstGeom prst="chevro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6" name="Нашивка 4"/>
            <p:cNvSpPr/>
            <p:nvPr/>
          </p:nvSpPr>
          <p:spPr>
            <a:xfrm>
              <a:off x="1" y="3459491"/>
              <a:ext cx="619422" cy="265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251519" y="5584266"/>
            <a:ext cx="360040" cy="383269"/>
            <a:chOff x="1" y="3149780"/>
            <a:chExt cx="619422" cy="884889"/>
          </a:xfrm>
          <a:scene3d>
            <a:camera prst="orthographicFront"/>
            <a:lightRig rig="flat" dir="t"/>
          </a:scene3d>
        </p:grpSpPr>
        <p:sp>
          <p:nvSpPr>
            <p:cNvPr id="18" name="Нашивка 17"/>
            <p:cNvSpPr/>
            <p:nvPr/>
          </p:nvSpPr>
          <p:spPr>
            <a:xfrm rot="5400000">
              <a:off x="-132733" y="3282514"/>
              <a:ext cx="884889" cy="619422"/>
            </a:xfrm>
            <a:prstGeom prst="chevro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9" name="Нашивка 4"/>
            <p:cNvSpPr/>
            <p:nvPr/>
          </p:nvSpPr>
          <p:spPr>
            <a:xfrm>
              <a:off x="1" y="3459491"/>
              <a:ext cx="619422" cy="265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 dirty="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251519" y="5949280"/>
            <a:ext cx="360040" cy="383269"/>
            <a:chOff x="1" y="3149780"/>
            <a:chExt cx="619422" cy="884889"/>
          </a:xfrm>
          <a:scene3d>
            <a:camera prst="orthographicFront"/>
            <a:lightRig rig="flat" dir="t"/>
          </a:scene3d>
        </p:grpSpPr>
        <p:sp>
          <p:nvSpPr>
            <p:cNvPr id="21" name="Нашивка 20"/>
            <p:cNvSpPr/>
            <p:nvPr/>
          </p:nvSpPr>
          <p:spPr>
            <a:xfrm rot="5400000">
              <a:off x="-132733" y="3282514"/>
              <a:ext cx="884889" cy="619422"/>
            </a:xfrm>
            <a:prstGeom prst="chevro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22" name="Нашивка 4"/>
            <p:cNvSpPr/>
            <p:nvPr/>
          </p:nvSpPr>
          <p:spPr>
            <a:xfrm>
              <a:off x="1" y="3459491"/>
              <a:ext cx="619422" cy="265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1700808"/>
            <a:ext cx="7772400" cy="450222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Позиция медиатора: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Подобно </a:t>
            </a:r>
            <a:r>
              <a:rPr lang="ru-RU" dirty="0">
                <a:solidFill>
                  <a:schemeClr val="tx1"/>
                </a:solidFill>
              </a:rPr>
              <a:t>судье или арбитру, медиатор должен быть независимым, нейтральным и беспристрастным, но в отличие от них медиатор сам не принимает никаких решений о том, каким будет  решение конфликта!</a:t>
            </a:r>
          </a:p>
          <a:p>
            <a:r>
              <a:rPr lang="ru-RU" dirty="0">
                <a:solidFill>
                  <a:schemeClr val="tx1"/>
                </a:solidFill>
              </a:rPr>
              <a:t>Он лишь помогает спорящим сторонам урегулировать свои разногласия и прийти к соглашению, в наибольшей степени устраивающему обе стороны.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2"/>
                </a:solidFill>
              </a:rPr>
              <a:t>Ориентиры медиатора:</a:t>
            </a:r>
          </a:p>
          <a:p>
            <a:r>
              <a:rPr lang="ru-RU" dirty="0">
                <a:solidFill>
                  <a:schemeClr val="tx1"/>
                </a:solidFill>
              </a:rPr>
              <a:t>Переговоры осуществляются в русле сотрудничества; </a:t>
            </a:r>
          </a:p>
          <a:p>
            <a:r>
              <a:rPr lang="ru-RU" dirty="0">
                <a:solidFill>
                  <a:schemeClr val="tx1"/>
                </a:solidFill>
              </a:rPr>
              <a:t>Достижение результата типа “выигрыш-выигрыш”;</a:t>
            </a:r>
          </a:p>
          <a:p>
            <a:r>
              <a:rPr lang="ru-RU" dirty="0">
                <a:solidFill>
                  <a:schemeClr val="tx1"/>
                </a:solidFill>
              </a:rPr>
              <a:t>Медиация эффективна только тогда, когда обе стороны хотят урегулировать конфликт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2" descr="http://sc452.kolp.gov.spb.ru/_si/0/31070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1584176" cy="1367086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123728" y="188640"/>
            <a:ext cx="6700830" cy="136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tx2"/>
                </a:solidFill>
              </a:rPr>
              <a:t>МЕДИАЦИЯ</a:t>
            </a:r>
            <a:endParaRPr lang="ru-RU" b="1" dirty="0">
              <a:solidFill>
                <a:schemeClr val="tx2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20574" y="5211048"/>
            <a:ext cx="360040" cy="383269"/>
            <a:chOff x="1" y="3149780"/>
            <a:chExt cx="619422" cy="884889"/>
          </a:xfrm>
          <a:scene3d>
            <a:camera prst="orthographicFront"/>
            <a:lightRig rig="flat" dir="t"/>
          </a:scene3d>
        </p:grpSpPr>
        <p:sp>
          <p:nvSpPr>
            <p:cNvPr id="7" name="Нашивка 6"/>
            <p:cNvSpPr/>
            <p:nvPr/>
          </p:nvSpPr>
          <p:spPr>
            <a:xfrm rot="5400000">
              <a:off x="-132733" y="3282514"/>
              <a:ext cx="884889" cy="619422"/>
            </a:xfrm>
            <a:prstGeom prst="chevro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8" name="Нашивка 4"/>
            <p:cNvSpPr/>
            <p:nvPr/>
          </p:nvSpPr>
          <p:spPr>
            <a:xfrm>
              <a:off x="1" y="3459491"/>
              <a:ext cx="619422" cy="265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320574" y="5591370"/>
            <a:ext cx="360040" cy="383269"/>
            <a:chOff x="1" y="3149780"/>
            <a:chExt cx="619422" cy="884889"/>
          </a:xfrm>
          <a:scene3d>
            <a:camera prst="orthographicFront"/>
            <a:lightRig rig="flat" dir="t"/>
          </a:scene3d>
        </p:grpSpPr>
        <p:sp>
          <p:nvSpPr>
            <p:cNvPr id="10" name="Нашивка 9"/>
            <p:cNvSpPr/>
            <p:nvPr/>
          </p:nvSpPr>
          <p:spPr>
            <a:xfrm rot="5400000">
              <a:off x="-132733" y="3282514"/>
              <a:ext cx="884889" cy="619422"/>
            </a:xfrm>
            <a:prstGeom prst="chevro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1" name="Нашивка 4"/>
            <p:cNvSpPr/>
            <p:nvPr/>
          </p:nvSpPr>
          <p:spPr>
            <a:xfrm>
              <a:off x="1" y="3459491"/>
              <a:ext cx="619422" cy="265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 dirty="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20574" y="3520473"/>
            <a:ext cx="360040" cy="383269"/>
            <a:chOff x="1" y="3149780"/>
            <a:chExt cx="619422" cy="884889"/>
          </a:xfrm>
          <a:scene3d>
            <a:camera prst="orthographicFront"/>
            <a:lightRig rig="flat" dir="t"/>
          </a:scene3d>
        </p:grpSpPr>
        <p:sp>
          <p:nvSpPr>
            <p:cNvPr id="13" name="Нашивка 12"/>
            <p:cNvSpPr/>
            <p:nvPr/>
          </p:nvSpPr>
          <p:spPr>
            <a:xfrm rot="5400000">
              <a:off x="-132733" y="3282514"/>
              <a:ext cx="884889" cy="619422"/>
            </a:xfrm>
            <a:prstGeom prst="chevro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4" name="Нашивка 4"/>
            <p:cNvSpPr/>
            <p:nvPr/>
          </p:nvSpPr>
          <p:spPr>
            <a:xfrm>
              <a:off x="1" y="3459491"/>
              <a:ext cx="619422" cy="265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 dirty="0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320574" y="2293388"/>
            <a:ext cx="360040" cy="383269"/>
            <a:chOff x="1" y="3149780"/>
            <a:chExt cx="619422" cy="884889"/>
          </a:xfrm>
          <a:scene3d>
            <a:camera prst="orthographicFront"/>
            <a:lightRig rig="flat" dir="t"/>
          </a:scene3d>
        </p:grpSpPr>
        <p:sp>
          <p:nvSpPr>
            <p:cNvPr id="16" name="Нашивка 15"/>
            <p:cNvSpPr/>
            <p:nvPr/>
          </p:nvSpPr>
          <p:spPr>
            <a:xfrm rot="5400000">
              <a:off x="-132733" y="3282514"/>
              <a:ext cx="884889" cy="619422"/>
            </a:xfrm>
            <a:prstGeom prst="chevro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7" name="Нашивка 4"/>
            <p:cNvSpPr/>
            <p:nvPr/>
          </p:nvSpPr>
          <p:spPr>
            <a:xfrm>
              <a:off x="1" y="3459491"/>
              <a:ext cx="619422" cy="265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320574" y="4826306"/>
            <a:ext cx="360040" cy="383269"/>
            <a:chOff x="1" y="3149780"/>
            <a:chExt cx="619422" cy="884889"/>
          </a:xfrm>
          <a:scene3d>
            <a:camera prst="orthographicFront"/>
            <a:lightRig rig="flat" dir="t"/>
          </a:scene3d>
        </p:grpSpPr>
        <p:sp>
          <p:nvSpPr>
            <p:cNvPr id="19" name="Нашивка 18"/>
            <p:cNvSpPr/>
            <p:nvPr/>
          </p:nvSpPr>
          <p:spPr>
            <a:xfrm rot="5400000">
              <a:off x="-132733" y="3282514"/>
              <a:ext cx="884889" cy="619422"/>
            </a:xfrm>
            <a:prstGeom prst="chevro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20" name="Нашивка 4"/>
            <p:cNvSpPr/>
            <p:nvPr/>
          </p:nvSpPr>
          <p:spPr>
            <a:xfrm>
              <a:off x="1" y="3459491"/>
              <a:ext cx="619422" cy="265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1988840"/>
            <a:ext cx="7268344" cy="4465562"/>
          </a:xfrm>
        </p:spPr>
        <p:txBody>
          <a:bodyPr>
            <a:noAutofit/>
          </a:bodyPr>
          <a:lstStyle/>
          <a:p>
            <a:r>
              <a:rPr lang="ru-RU" sz="2500" b="1" dirty="0" smtClean="0">
                <a:solidFill>
                  <a:schemeClr val="tx2"/>
                </a:solidFill>
              </a:rPr>
              <a:t>Стадии медиации:</a:t>
            </a:r>
          </a:p>
          <a:p>
            <a:r>
              <a:rPr lang="ru-RU" sz="2500" dirty="0" smtClean="0">
                <a:solidFill>
                  <a:schemeClr val="tx1"/>
                </a:solidFill>
              </a:rPr>
              <a:t>Вступительное </a:t>
            </a:r>
            <a:r>
              <a:rPr lang="ru-RU" sz="2500" dirty="0">
                <a:solidFill>
                  <a:schemeClr val="tx1"/>
                </a:solidFill>
              </a:rPr>
              <a:t>слово </a:t>
            </a:r>
            <a:r>
              <a:rPr lang="ru-RU" sz="2500" dirty="0" smtClean="0">
                <a:solidFill>
                  <a:schemeClr val="tx1"/>
                </a:solidFill>
              </a:rPr>
              <a:t>медиатора;</a:t>
            </a:r>
            <a:endParaRPr lang="ru-RU" sz="2500" dirty="0">
              <a:solidFill>
                <a:schemeClr val="tx1"/>
              </a:solidFill>
            </a:endParaRPr>
          </a:p>
          <a:p>
            <a:r>
              <a:rPr lang="ru-RU" sz="2500" dirty="0">
                <a:solidFill>
                  <a:schemeClr val="tx1"/>
                </a:solidFill>
              </a:rPr>
              <a:t>Презентация </a:t>
            </a:r>
            <a:r>
              <a:rPr lang="ru-RU" sz="2500" dirty="0" smtClean="0">
                <a:solidFill>
                  <a:schemeClr val="tx1"/>
                </a:solidFill>
              </a:rPr>
              <a:t>сторон;</a:t>
            </a:r>
            <a:endParaRPr lang="ru-RU" sz="2500" dirty="0">
              <a:solidFill>
                <a:schemeClr val="tx1"/>
              </a:solidFill>
            </a:endParaRPr>
          </a:p>
          <a:p>
            <a:r>
              <a:rPr lang="ru-RU" sz="2500" dirty="0" smtClean="0">
                <a:solidFill>
                  <a:schemeClr val="tx1"/>
                </a:solidFill>
              </a:rPr>
              <a:t>Дискуссия;</a:t>
            </a:r>
            <a:endParaRPr lang="ru-RU" sz="2500" dirty="0">
              <a:solidFill>
                <a:schemeClr val="tx1"/>
              </a:solidFill>
            </a:endParaRPr>
          </a:p>
          <a:p>
            <a:r>
              <a:rPr lang="ru-RU" sz="2500" dirty="0" err="1" smtClean="0">
                <a:solidFill>
                  <a:schemeClr val="tx1"/>
                </a:solidFill>
              </a:rPr>
              <a:t>Кокус</a:t>
            </a:r>
            <a:r>
              <a:rPr lang="ru-RU" sz="2500" dirty="0" smtClean="0">
                <a:solidFill>
                  <a:schemeClr val="tx1"/>
                </a:solidFill>
              </a:rPr>
              <a:t>;</a:t>
            </a:r>
            <a:endParaRPr lang="ru-RU" sz="2500" dirty="0">
              <a:solidFill>
                <a:schemeClr val="tx1"/>
              </a:solidFill>
            </a:endParaRPr>
          </a:p>
          <a:p>
            <a:r>
              <a:rPr lang="ru-RU" sz="2500" dirty="0">
                <a:solidFill>
                  <a:schemeClr val="tx1"/>
                </a:solidFill>
              </a:rPr>
              <a:t>Дискуссия по выработке предложений для урегулирования конфликта;</a:t>
            </a:r>
          </a:p>
          <a:p>
            <a:r>
              <a:rPr lang="ru-RU" sz="2500" dirty="0">
                <a:solidFill>
                  <a:schemeClr val="tx1"/>
                </a:solidFill>
              </a:rPr>
              <a:t>Подготовка Проекта соглашения – заключение соглашения и его подписание;</a:t>
            </a:r>
          </a:p>
          <a:p>
            <a:r>
              <a:rPr lang="ru-RU" sz="2500" dirty="0">
                <a:solidFill>
                  <a:schemeClr val="tx1"/>
                </a:solidFill>
              </a:rPr>
              <a:t>Выход из </a:t>
            </a:r>
            <a:r>
              <a:rPr lang="ru-RU" sz="2500" dirty="0" smtClean="0">
                <a:solidFill>
                  <a:schemeClr val="tx1"/>
                </a:solidFill>
              </a:rPr>
              <a:t>медиации.</a:t>
            </a:r>
            <a:endParaRPr lang="ru-RU" sz="2500" dirty="0">
              <a:solidFill>
                <a:schemeClr val="tx1"/>
              </a:solidFill>
            </a:endParaRPr>
          </a:p>
        </p:txBody>
      </p:sp>
      <p:pic>
        <p:nvPicPr>
          <p:cNvPr id="4" name="Picture 2" descr="http://sc452.kolp.gov.spb.ru/_si/0/31070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1584176" cy="1367086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123728" y="188640"/>
            <a:ext cx="6700830" cy="136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tx2"/>
                </a:solidFill>
              </a:rPr>
              <a:t>МЕДИАЦИЯ</a:t>
            </a:r>
            <a:endParaRPr lang="ru-RU" b="1" dirty="0">
              <a:solidFill>
                <a:schemeClr val="tx2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560789" y="2574764"/>
            <a:ext cx="360040" cy="383269"/>
            <a:chOff x="1" y="3149780"/>
            <a:chExt cx="619422" cy="884889"/>
          </a:xfrm>
          <a:scene3d>
            <a:camera prst="orthographicFront"/>
            <a:lightRig rig="flat" dir="t"/>
          </a:scene3d>
        </p:grpSpPr>
        <p:sp>
          <p:nvSpPr>
            <p:cNvPr id="7" name="Нашивка 6"/>
            <p:cNvSpPr/>
            <p:nvPr/>
          </p:nvSpPr>
          <p:spPr>
            <a:xfrm rot="5400000">
              <a:off x="-132733" y="3282514"/>
              <a:ext cx="884889" cy="619422"/>
            </a:xfrm>
            <a:prstGeom prst="chevro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8" name="Нашивка 4"/>
            <p:cNvSpPr/>
            <p:nvPr/>
          </p:nvSpPr>
          <p:spPr>
            <a:xfrm>
              <a:off x="1" y="3459491"/>
              <a:ext cx="619422" cy="265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560789" y="3025105"/>
            <a:ext cx="360040" cy="383269"/>
            <a:chOff x="1" y="3149780"/>
            <a:chExt cx="619422" cy="884889"/>
          </a:xfrm>
          <a:scene3d>
            <a:camera prst="orthographicFront"/>
            <a:lightRig rig="flat" dir="t"/>
          </a:scene3d>
        </p:grpSpPr>
        <p:sp>
          <p:nvSpPr>
            <p:cNvPr id="10" name="Нашивка 9"/>
            <p:cNvSpPr/>
            <p:nvPr/>
          </p:nvSpPr>
          <p:spPr>
            <a:xfrm rot="5400000">
              <a:off x="-132733" y="3282514"/>
              <a:ext cx="884889" cy="619422"/>
            </a:xfrm>
            <a:prstGeom prst="chevro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1" name="Нашивка 4"/>
            <p:cNvSpPr/>
            <p:nvPr/>
          </p:nvSpPr>
          <p:spPr>
            <a:xfrm>
              <a:off x="1" y="3459491"/>
              <a:ext cx="619422" cy="265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 dirty="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60789" y="3513323"/>
            <a:ext cx="360040" cy="383269"/>
            <a:chOff x="1" y="3149780"/>
            <a:chExt cx="619422" cy="884889"/>
          </a:xfrm>
          <a:scene3d>
            <a:camera prst="orthographicFront"/>
            <a:lightRig rig="flat" dir="t"/>
          </a:scene3d>
        </p:grpSpPr>
        <p:sp>
          <p:nvSpPr>
            <p:cNvPr id="13" name="Нашивка 12"/>
            <p:cNvSpPr/>
            <p:nvPr/>
          </p:nvSpPr>
          <p:spPr>
            <a:xfrm rot="5400000">
              <a:off x="-132733" y="3282514"/>
              <a:ext cx="884889" cy="619422"/>
            </a:xfrm>
            <a:prstGeom prst="chevro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4" name="Нашивка 4"/>
            <p:cNvSpPr/>
            <p:nvPr/>
          </p:nvSpPr>
          <p:spPr>
            <a:xfrm>
              <a:off x="1" y="3459491"/>
              <a:ext cx="619422" cy="265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 dirty="0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563774" y="3971916"/>
            <a:ext cx="360040" cy="383269"/>
            <a:chOff x="1" y="3149780"/>
            <a:chExt cx="619422" cy="884889"/>
          </a:xfrm>
          <a:scene3d>
            <a:camera prst="orthographicFront"/>
            <a:lightRig rig="flat" dir="t"/>
          </a:scene3d>
        </p:grpSpPr>
        <p:sp>
          <p:nvSpPr>
            <p:cNvPr id="16" name="Нашивка 15"/>
            <p:cNvSpPr/>
            <p:nvPr/>
          </p:nvSpPr>
          <p:spPr>
            <a:xfrm rot="5400000">
              <a:off x="-132733" y="3282514"/>
              <a:ext cx="884889" cy="619422"/>
            </a:xfrm>
            <a:prstGeom prst="chevro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7" name="Нашивка 4"/>
            <p:cNvSpPr/>
            <p:nvPr/>
          </p:nvSpPr>
          <p:spPr>
            <a:xfrm>
              <a:off x="1" y="3459491"/>
              <a:ext cx="619422" cy="265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560790" y="4465939"/>
            <a:ext cx="360040" cy="383269"/>
            <a:chOff x="1" y="3149780"/>
            <a:chExt cx="619422" cy="884889"/>
          </a:xfrm>
          <a:scene3d>
            <a:camera prst="orthographicFront"/>
            <a:lightRig rig="flat" dir="t"/>
          </a:scene3d>
        </p:grpSpPr>
        <p:sp>
          <p:nvSpPr>
            <p:cNvPr id="19" name="Нашивка 18"/>
            <p:cNvSpPr/>
            <p:nvPr/>
          </p:nvSpPr>
          <p:spPr>
            <a:xfrm rot="5400000">
              <a:off x="-132733" y="3282514"/>
              <a:ext cx="884889" cy="619422"/>
            </a:xfrm>
            <a:prstGeom prst="chevro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20" name="Нашивка 4"/>
            <p:cNvSpPr/>
            <p:nvPr/>
          </p:nvSpPr>
          <p:spPr>
            <a:xfrm>
              <a:off x="1" y="3459491"/>
              <a:ext cx="619422" cy="265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560791" y="5288153"/>
            <a:ext cx="360040" cy="383269"/>
            <a:chOff x="1" y="3149780"/>
            <a:chExt cx="619422" cy="884889"/>
          </a:xfrm>
          <a:scene3d>
            <a:camera prst="orthographicFront"/>
            <a:lightRig rig="flat" dir="t"/>
          </a:scene3d>
        </p:grpSpPr>
        <p:sp>
          <p:nvSpPr>
            <p:cNvPr id="22" name="Нашивка 21"/>
            <p:cNvSpPr/>
            <p:nvPr/>
          </p:nvSpPr>
          <p:spPr>
            <a:xfrm rot="5400000">
              <a:off x="-132733" y="3282514"/>
              <a:ext cx="884889" cy="619422"/>
            </a:xfrm>
            <a:prstGeom prst="chevro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23" name="Нашивка 4"/>
            <p:cNvSpPr/>
            <p:nvPr/>
          </p:nvSpPr>
          <p:spPr>
            <a:xfrm>
              <a:off x="1" y="3459491"/>
              <a:ext cx="619422" cy="265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560792" y="6071133"/>
            <a:ext cx="360040" cy="383269"/>
            <a:chOff x="1" y="3149780"/>
            <a:chExt cx="619422" cy="884889"/>
          </a:xfrm>
          <a:scene3d>
            <a:camera prst="orthographicFront"/>
            <a:lightRig rig="flat" dir="t"/>
          </a:scene3d>
        </p:grpSpPr>
        <p:sp>
          <p:nvSpPr>
            <p:cNvPr id="25" name="Нашивка 24"/>
            <p:cNvSpPr/>
            <p:nvPr/>
          </p:nvSpPr>
          <p:spPr>
            <a:xfrm rot="5400000">
              <a:off x="-132733" y="3282514"/>
              <a:ext cx="884889" cy="619422"/>
            </a:xfrm>
            <a:prstGeom prst="chevro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26" name="Нашивка 4"/>
            <p:cNvSpPr/>
            <p:nvPr/>
          </p:nvSpPr>
          <p:spPr>
            <a:xfrm>
              <a:off x="1" y="3459491"/>
              <a:ext cx="619422" cy="265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c452.kolp.gov.spb.ru/_si/0/31070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1584176" cy="1367086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123728" y="188640"/>
            <a:ext cx="6700830" cy="136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tx2"/>
                </a:solidFill>
              </a:rPr>
              <a:t>МЕДИАЦИЯ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6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ПРАКТИКА – МЕДИАЦИЯ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84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c452.kolp.gov.spb.ru/_si/0/31070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1584176" cy="1367086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123728" y="188640"/>
            <a:ext cx="6700830" cy="136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tx2"/>
                </a:solidFill>
              </a:rPr>
              <a:t>СЕМЕЙНАЯ КОНФЕРЕНЦИЯ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6" name="Текст 2"/>
          <p:cNvSpPr>
            <a:spLocks noGrp="1"/>
          </p:cNvSpPr>
          <p:nvPr>
            <p:ph type="body" idx="1"/>
          </p:nvPr>
        </p:nvSpPr>
        <p:spPr>
          <a:xfrm>
            <a:off x="722313" y="2060849"/>
            <a:ext cx="7772400" cy="4032448"/>
          </a:xfrm>
        </p:spPr>
        <p:txBody>
          <a:bodyPr>
            <a:noAutofit/>
          </a:bodyPr>
          <a:lstStyle/>
          <a:p>
            <a:r>
              <a:rPr lang="ru-RU" sz="2500" b="1" dirty="0" smtClean="0">
                <a:solidFill>
                  <a:schemeClr val="tx2"/>
                </a:solidFill>
              </a:rPr>
              <a:t>Семейная восстановительная встреча (семейная конференция) </a:t>
            </a:r>
            <a:r>
              <a:rPr lang="ru-RU" sz="2500" smtClean="0">
                <a:solidFill>
                  <a:schemeClr val="tx1"/>
                </a:solidFill>
              </a:rPr>
              <a:t>– программа</a:t>
            </a:r>
            <a:r>
              <a:rPr lang="ru-RU" sz="2500" dirty="0" smtClean="0">
                <a:solidFill>
                  <a:schemeClr val="tx1"/>
                </a:solidFill>
              </a:rPr>
              <a:t>, способствующая активизации ресурса семьи для выработки членами расширенной семьи собственного плана по выходу из трудной жизненной ситуации (или социально опасного положения) для обеспечения безопасности и благополучия несовершеннолетних членов семьи. Вероятность выполнения семьей собственного плана значительно выше, чем планов, разработанных специалистами. </a:t>
            </a:r>
            <a:endParaRPr lang="ru-RU" sz="2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50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916832"/>
            <a:ext cx="7772400" cy="4104456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chemeClr val="tx2"/>
                </a:solidFill>
              </a:rPr>
              <a:t>Семейная конференция состоит из трех этапов:</a:t>
            </a:r>
          </a:p>
          <a:p>
            <a:r>
              <a:rPr lang="ru-RU" sz="4000" dirty="0">
                <a:solidFill>
                  <a:schemeClr val="tx1"/>
                </a:solidFill>
              </a:rPr>
              <a:t>	Обмен </a:t>
            </a:r>
            <a:r>
              <a:rPr lang="ru-RU" sz="4000" dirty="0" smtClean="0">
                <a:solidFill>
                  <a:schemeClr val="tx1"/>
                </a:solidFill>
              </a:rPr>
              <a:t>информацией</a:t>
            </a:r>
            <a:r>
              <a:rPr lang="ru-RU" sz="4000" dirty="0">
                <a:solidFill>
                  <a:schemeClr val="tx1"/>
                </a:solidFill>
              </a:rPr>
              <a:t>;</a:t>
            </a:r>
            <a:endParaRPr lang="en-US" sz="4000" dirty="0" smtClean="0">
              <a:solidFill>
                <a:schemeClr val="tx1"/>
              </a:solidFill>
            </a:endParaRPr>
          </a:p>
          <a:p>
            <a:r>
              <a:rPr lang="ru-RU" sz="4000" dirty="0">
                <a:solidFill>
                  <a:schemeClr val="tx1"/>
                </a:solidFill>
              </a:rPr>
              <a:t>	Частное время </a:t>
            </a:r>
            <a:r>
              <a:rPr lang="ru-RU" sz="4000" dirty="0" smtClean="0">
                <a:solidFill>
                  <a:schemeClr val="tx1"/>
                </a:solidFill>
              </a:rPr>
              <a:t>семьи;</a:t>
            </a:r>
            <a:endParaRPr lang="en-US" sz="4000" dirty="0" smtClean="0">
              <a:solidFill>
                <a:schemeClr val="tx1"/>
              </a:solidFill>
            </a:endParaRPr>
          </a:p>
          <a:p>
            <a:r>
              <a:rPr lang="ru-RU" sz="4000" dirty="0">
                <a:solidFill>
                  <a:schemeClr val="tx1"/>
                </a:solidFill>
              </a:rPr>
              <a:t>	Принятие </a:t>
            </a:r>
            <a:r>
              <a:rPr lang="ru-RU" sz="4000" dirty="0" smtClean="0">
                <a:solidFill>
                  <a:schemeClr val="tx1"/>
                </a:solidFill>
              </a:rPr>
              <a:t>плана.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123728" y="188640"/>
            <a:ext cx="6700830" cy="136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tx2"/>
                </a:solidFill>
              </a:rPr>
              <a:t>СЕМЕЙНАЯ КОНФЕРЕНЦИЯ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5" name="Picture 2" descr="http://sc452.kolp.gov.spb.ru/_si/0/31070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1584176" cy="1367086"/>
          </a:xfrm>
          <a:prstGeom prst="rect">
            <a:avLst/>
          </a:prstGeom>
          <a:noFill/>
        </p:spPr>
      </p:pic>
      <p:grpSp>
        <p:nvGrpSpPr>
          <p:cNvPr id="6" name="Группа 5"/>
          <p:cNvGrpSpPr/>
          <p:nvPr/>
        </p:nvGrpSpPr>
        <p:grpSpPr>
          <a:xfrm>
            <a:off x="841909" y="3976202"/>
            <a:ext cx="547414" cy="576064"/>
            <a:chOff x="1" y="3149780"/>
            <a:chExt cx="619422" cy="884889"/>
          </a:xfrm>
          <a:scene3d>
            <a:camera prst="orthographicFront"/>
            <a:lightRig rig="flat" dir="t"/>
          </a:scene3d>
        </p:grpSpPr>
        <p:sp>
          <p:nvSpPr>
            <p:cNvPr id="7" name="Нашивка 6"/>
            <p:cNvSpPr/>
            <p:nvPr/>
          </p:nvSpPr>
          <p:spPr>
            <a:xfrm rot="5400000">
              <a:off x="-132733" y="3282514"/>
              <a:ext cx="884889" cy="619422"/>
            </a:xfrm>
            <a:prstGeom prst="chevro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8" name="Нашивка 4"/>
            <p:cNvSpPr/>
            <p:nvPr/>
          </p:nvSpPr>
          <p:spPr>
            <a:xfrm>
              <a:off x="1" y="3459491"/>
              <a:ext cx="619422" cy="265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841909" y="4735324"/>
            <a:ext cx="547414" cy="576064"/>
            <a:chOff x="1" y="3149780"/>
            <a:chExt cx="619422" cy="884889"/>
          </a:xfrm>
          <a:scene3d>
            <a:camera prst="orthographicFront"/>
            <a:lightRig rig="flat" dir="t"/>
          </a:scene3d>
        </p:grpSpPr>
        <p:sp>
          <p:nvSpPr>
            <p:cNvPr id="10" name="Нашивка 9"/>
            <p:cNvSpPr/>
            <p:nvPr/>
          </p:nvSpPr>
          <p:spPr>
            <a:xfrm rot="5400000">
              <a:off x="-132733" y="3282514"/>
              <a:ext cx="884889" cy="619422"/>
            </a:xfrm>
            <a:prstGeom prst="chevro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1" name="Нашивка 4"/>
            <p:cNvSpPr/>
            <p:nvPr/>
          </p:nvSpPr>
          <p:spPr>
            <a:xfrm>
              <a:off x="1" y="3459491"/>
              <a:ext cx="619422" cy="265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 dirty="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841909" y="5494446"/>
            <a:ext cx="547414" cy="576064"/>
            <a:chOff x="1" y="3149780"/>
            <a:chExt cx="619422" cy="884889"/>
          </a:xfrm>
          <a:scene3d>
            <a:camera prst="orthographicFront"/>
            <a:lightRig rig="flat" dir="t"/>
          </a:scene3d>
        </p:grpSpPr>
        <p:sp>
          <p:nvSpPr>
            <p:cNvPr id="13" name="Нашивка 12"/>
            <p:cNvSpPr/>
            <p:nvPr/>
          </p:nvSpPr>
          <p:spPr>
            <a:xfrm rot="5400000">
              <a:off x="-132733" y="3282514"/>
              <a:ext cx="884889" cy="619422"/>
            </a:xfrm>
            <a:prstGeom prst="chevro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4" name="Нашивка 4"/>
            <p:cNvSpPr/>
            <p:nvPr/>
          </p:nvSpPr>
          <p:spPr>
            <a:xfrm>
              <a:off x="1" y="3459491"/>
              <a:ext cx="619422" cy="265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78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2132856"/>
            <a:ext cx="7772400" cy="4104456"/>
          </a:xfrm>
        </p:spPr>
        <p:txBody>
          <a:bodyPr>
            <a:normAutofit fontScale="92500" lnSpcReduction="10000"/>
          </a:bodyPr>
          <a:lstStyle/>
          <a:p>
            <a:r>
              <a:rPr lang="ru-RU" sz="3000" dirty="0">
                <a:solidFill>
                  <a:schemeClr val="tx1"/>
                </a:solidFill>
              </a:rPr>
              <a:t>Административное и уголовное наказание не предполагает организацию работы по выявлению причин конфликтов и изучение психологического состояния конфликтующих, их чувств. </a:t>
            </a:r>
            <a:endParaRPr lang="ru-RU" sz="3000" dirty="0" smtClean="0">
              <a:solidFill>
                <a:schemeClr val="tx1"/>
              </a:solidFill>
            </a:endParaRPr>
          </a:p>
          <a:p>
            <a:r>
              <a:rPr lang="ru-RU" sz="3000" dirty="0" smtClean="0">
                <a:solidFill>
                  <a:schemeClr val="tx1"/>
                </a:solidFill>
              </a:rPr>
              <a:t>Практика </a:t>
            </a:r>
            <a:r>
              <a:rPr lang="ru-RU" sz="3000" dirty="0">
                <a:solidFill>
                  <a:schemeClr val="tx1"/>
                </a:solidFill>
              </a:rPr>
              <a:t>убеждает, что используемый восстановительный подход к разрешению конфликтов позволяет </a:t>
            </a:r>
            <a:r>
              <a:rPr lang="ru-RU" sz="3000" dirty="0" smtClean="0">
                <a:solidFill>
                  <a:schemeClr val="tx1"/>
                </a:solidFill>
              </a:rPr>
              <a:t>избавиться </a:t>
            </a:r>
            <a:r>
              <a:rPr lang="ru-RU" sz="3000" dirty="0">
                <a:solidFill>
                  <a:schemeClr val="tx1"/>
                </a:solidFill>
              </a:rPr>
              <a:t>от обиды, ненависти и других негативных переживаний, самостоятельно разрешить </a:t>
            </a:r>
            <a:r>
              <a:rPr lang="ru-RU" sz="3000" dirty="0" smtClean="0">
                <a:solidFill>
                  <a:schemeClr val="tx1"/>
                </a:solidFill>
              </a:rPr>
              <a:t>ситуацию.</a:t>
            </a:r>
          </a:p>
        </p:txBody>
      </p:sp>
      <p:pic>
        <p:nvPicPr>
          <p:cNvPr id="4" name="Picture 2" descr="http://sc452.kolp.gov.spb.ru/_si/0/31070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1584176" cy="1367086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123728" y="188640"/>
            <a:ext cx="670083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tx2"/>
                </a:solidFill>
              </a:rPr>
              <a:t>ЗАКЛЮЧЕНИЕ</a:t>
            </a:r>
          </a:p>
        </p:txBody>
      </p:sp>
    </p:spTree>
    <p:extLst>
      <p:ext uri="{BB962C8B-B14F-4D97-AF65-F5344CB8AC3E}">
        <p14:creationId xmlns:p14="http://schemas.microsoft.com/office/powerpoint/2010/main" val="134476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599" y="1628800"/>
            <a:ext cx="7523113" cy="4896544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Процедура </a:t>
            </a:r>
            <a:r>
              <a:rPr lang="ru-RU" b="1" dirty="0">
                <a:solidFill>
                  <a:schemeClr val="tx2"/>
                </a:solidFill>
              </a:rPr>
              <a:t>медиации </a:t>
            </a:r>
            <a:r>
              <a:rPr lang="ru-RU" dirty="0">
                <a:solidFill>
                  <a:schemeClr val="tx1"/>
                </a:solidFill>
              </a:rPr>
              <a:t>- способ урегулирования споров при содействии медиатора на основе добровольного согласия сторон в целях достижения ими взаимоприемлемого </a:t>
            </a:r>
            <a:r>
              <a:rPr lang="ru-RU" dirty="0" smtClean="0">
                <a:solidFill>
                  <a:schemeClr val="tx1"/>
                </a:solidFill>
              </a:rPr>
              <a:t>решения.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2"/>
                </a:solidFill>
              </a:rPr>
              <a:t>Медиатор, медиаторы </a:t>
            </a:r>
            <a:r>
              <a:rPr lang="ru-RU" dirty="0">
                <a:solidFill>
                  <a:schemeClr val="tx1"/>
                </a:solidFill>
              </a:rPr>
              <a:t>- независимое физическое лицо, независимые физические лица, привлекаемые сторонами в качестве посредников в урегулировании спора для содействия в выработке сторонами решения по существу </a:t>
            </a:r>
            <a:r>
              <a:rPr lang="ru-RU" dirty="0" smtClean="0">
                <a:solidFill>
                  <a:schemeClr val="tx1"/>
                </a:solidFill>
              </a:rPr>
              <a:t>спора.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2"/>
                </a:solidFill>
              </a:rPr>
              <a:t>Восстановительный подход </a:t>
            </a:r>
            <a:r>
              <a:rPr lang="ru-RU" dirty="0">
                <a:solidFill>
                  <a:schemeClr val="tx1"/>
                </a:solidFill>
              </a:rPr>
              <a:t>– альтернативный способ урегулирования споров и конфликтов, основным результатом которого является восстановление отношений между конфликтующими сторонами, устранение последствий причинённого вреда, «исцеление» пострадавшего (жертвы). Применение восстановительного подхода осуществляется службами медиации (примирения</a:t>
            </a:r>
            <a:r>
              <a:rPr lang="ru-RU" dirty="0" smtClean="0">
                <a:solidFill>
                  <a:schemeClr val="tx1"/>
                </a:solidFill>
              </a:rPr>
              <a:t>).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2"/>
                </a:solidFill>
              </a:rPr>
              <a:t>Служба  медиации (примирения) </a:t>
            </a:r>
            <a:r>
              <a:rPr lang="ru-RU" dirty="0">
                <a:solidFill>
                  <a:schemeClr val="tx1"/>
                </a:solidFill>
              </a:rPr>
              <a:t>– это служба, созданная в  организации и состоящая из работников организации, обучающихся и их родителей, прошедших необходимую подготовку и обучение основам медиативного и восстановительного </a:t>
            </a:r>
            <a:r>
              <a:rPr lang="ru-RU" dirty="0" smtClean="0">
                <a:solidFill>
                  <a:schemeClr val="tx1"/>
                </a:solidFill>
              </a:rPr>
              <a:t>подходов.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2" descr="http://sc452.kolp.gov.spb.ru/_si/0/31070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7231"/>
            <a:ext cx="1584176" cy="1367086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123728" y="188640"/>
            <a:ext cx="6700830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smtClean="0">
                <a:solidFill>
                  <a:schemeClr val="tx2"/>
                </a:solidFill>
              </a:rPr>
              <a:t>ТЕРМИНОЛОГИЯ</a:t>
            </a:r>
            <a:endParaRPr lang="ru-RU" b="1" dirty="0">
              <a:solidFill>
                <a:schemeClr val="tx2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99542" y="1915563"/>
            <a:ext cx="547414" cy="576064"/>
            <a:chOff x="1" y="3149780"/>
            <a:chExt cx="619422" cy="884889"/>
          </a:xfrm>
          <a:scene3d>
            <a:camera prst="orthographicFront"/>
            <a:lightRig rig="flat" dir="t"/>
          </a:scene3d>
        </p:grpSpPr>
        <p:sp>
          <p:nvSpPr>
            <p:cNvPr id="7" name="Нашивка 6"/>
            <p:cNvSpPr/>
            <p:nvPr/>
          </p:nvSpPr>
          <p:spPr>
            <a:xfrm rot="5400000">
              <a:off x="-132733" y="3282514"/>
              <a:ext cx="884889" cy="619422"/>
            </a:xfrm>
            <a:prstGeom prst="chevro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8" name="Нашивка 4"/>
            <p:cNvSpPr/>
            <p:nvPr/>
          </p:nvSpPr>
          <p:spPr>
            <a:xfrm>
              <a:off x="1" y="3459491"/>
              <a:ext cx="619422" cy="265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299542" y="2780927"/>
            <a:ext cx="547414" cy="576064"/>
            <a:chOff x="1" y="3149780"/>
            <a:chExt cx="619422" cy="884889"/>
          </a:xfrm>
          <a:scene3d>
            <a:camera prst="orthographicFront"/>
            <a:lightRig rig="flat" dir="t"/>
          </a:scene3d>
        </p:grpSpPr>
        <p:sp>
          <p:nvSpPr>
            <p:cNvPr id="10" name="Нашивка 9"/>
            <p:cNvSpPr/>
            <p:nvPr/>
          </p:nvSpPr>
          <p:spPr>
            <a:xfrm rot="5400000">
              <a:off x="-132733" y="3282514"/>
              <a:ext cx="884889" cy="619422"/>
            </a:xfrm>
            <a:prstGeom prst="chevro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1" name="Нашивка 4"/>
            <p:cNvSpPr/>
            <p:nvPr/>
          </p:nvSpPr>
          <p:spPr>
            <a:xfrm>
              <a:off x="1" y="3459491"/>
              <a:ext cx="619422" cy="265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 dirty="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299542" y="3911810"/>
            <a:ext cx="547414" cy="576064"/>
            <a:chOff x="1" y="3149780"/>
            <a:chExt cx="619422" cy="884889"/>
          </a:xfrm>
          <a:scene3d>
            <a:camera prst="orthographicFront"/>
            <a:lightRig rig="flat" dir="t"/>
          </a:scene3d>
        </p:grpSpPr>
        <p:sp>
          <p:nvSpPr>
            <p:cNvPr id="13" name="Нашивка 12"/>
            <p:cNvSpPr/>
            <p:nvPr/>
          </p:nvSpPr>
          <p:spPr>
            <a:xfrm rot="5400000">
              <a:off x="-132733" y="3282514"/>
              <a:ext cx="884889" cy="619422"/>
            </a:xfrm>
            <a:prstGeom prst="chevro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4" name="Нашивка 4"/>
            <p:cNvSpPr/>
            <p:nvPr/>
          </p:nvSpPr>
          <p:spPr>
            <a:xfrm>
              <a:off x="1" y="3459491"/>
              <a:ext cx="619422" cy="265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 dirty="0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299542" y="5517232"/>
            <a:ext cx="547414" cy="576064"/>
            <a:chOff x="1" y="3149780"/>
            <a:chExt cx="619422" cy="884889"/>
          </a:xfrm>
          <a:scene3d>
            <a:camera prst="orthographicFront"/>
            <a:lightRig rig="flat" dir="t"/>
          </a:scene3d>
        </p:grpSpPr>
        <p:sp>
          <p:nvSpPr>
            <p:cNvPr id="16" name="Нашивка 15"/>
            <p:cNvSpPr/>
            <p:nvPr/>
          </p:nvSpPr>
          <p:spPr>
            <a:xfrm rot="5400000">
              <a:off x="-132733" y="3282514"/>
              <a:ext cx="884889" cy="619422"/>
            </a:xfrm>
            <a:prstGeom prst="chevro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7" name="Нашивка 4"/>
            <p:cNvSpPr/>
            <p:nvPr/>
          </p:nvSpPr>
          <p:spPr>
            <a:xfrm>
              <a:off x="1" y="3459491"/>
              <a:ext cx="619422" cy="265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845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1700808"/>
            <a:ext cx="7996974" cy="4752528"/>
          </a:xfrm>
        </p:spPr>
        <p:txBody>
          <a:bodyPr>
            <a:noAutofit/>
          </a:bodyPr>
          <a:lstStyle/>
          <a:p>
            <a:r>
              <a:rPr lang="ru-RU" sz="2500" dirty="0" smtClean="0">
                <a:solidFill>
                  <a:schemeClr val="tx1"/>
                </a:solidFill>
              </a:rPr>
              <a:t>Создание и распространение </a:t>
            </a:r>
            <a:r>
              <a:rPr lang="ru-RU" sz="2500" dirty="0">
                <a:solidFill>
                  <a:schemeClr val="tx1"/>
                </a:solidFill>
              </a:rPr>
              <a:t>служб </a:t>
            </a:r>
            <a:r>
              <a:rPr lang="ru-RU" sz="2500" dirty="0" smtClean="0">
                <a:solidFill>
                  <a:schemeClr val="tx1"/>
                </a:solidFill>
              </a:rPr>
              <a:t>медиации (примирения) в ДОУ города Ярославля, </a:t>
            </a:r>
            <a:r>
              <a:rPr lang="ru-RU" sz="2500" dirty="0">
                <a:solidFill>
                  <a:schemeClr val="tx1"/>
                </a:solidFill>
              </a:rPr>
              <a:t>развертывание их практической </a:t>
            </a:r>
            <a:r>
              <a:rPr lang="ru-RU" sz="2500" dirty="0" smtClean="0">
                <a:solidFill>
                  <a:schemeClr val="tx1"/>
                </a:solidFill>
              </a:rPr>
              <a:t>работы.</a:t>
            </a:r>
            <a:endParaRPr lang="ru-RU" sz="2500" dirty="0">
              <a:solidFill>
                <a:schemeClr val="tx1"/>
              </a:solidFill>
            </a:endParaRPr>
          </a:p>
          <a:p>
            <a:r>
              <a:rPr lang="ru-RU" sz="2500" dirty="0" smtClean="0">
                <a:solidFill>
                  <a:schemeClr val="tx1"/>
                </a:solidFill>
              </a:rPr>
              <a:t>Разработки </a:t>
            </a:r>
            <a:r>
              <a:rPr lang="ru-RU" sz="2500" dirty="0">
                <a:solidFill>
                  <a:schemeClr val="tx1"/>
                </a:solidFill>
              </a:rPr>
              <a:t>и совершенствования программ, методик, форм и технологий работы по защите прав и интересов </a:t>
            </a:r>
            <a:r>
              <a:rPr lang="ru-RU" sz="2500" dirty="0" smtClean="0">
                <a:solidFill>
                  <a:schemeClr val="tx1"/>
                </a:solidFill>
              </a:rPr>
              <a:t>детей.</a:t>
            </a:r>
          </a:p>
          <a:p>
            <a:r>
              <a:rPr lang="ru-RU" sz="2500" dirty="0" smtClean="0">
                <a:solidFill>
                  <a:schemeClr val="tx1"/>
                </a:solidFill>
              </a:rPr>
              <a:t>Развитие </a:t>
            </a:r>
            <a:r>
              <a:rPr lang="ru-RU" sz="2500" dirty="0">
                <a:solidFill>
                  <a:schemeClr val="tx1"/>
                </a:solidFill>
              </a:rPr>
              <a:t>служб </a:t>
            </a:r>
            <a:r>
              <a:rPr lang="ru-RU" sz="2500" dirty="0" smtClean="0">
                <a:solidFill>
                  <a:schemeClr val="tx1"/>
                </a:solidFill>
              </a:rPr>
              <a:t>медиации</a:t>
            </a:r>
            <a:r>
              <a:rPr lang="ru-RU" sz="2500" dirty="0">
                <a:solidFill>
                  <a:schemeClr val="tx1"/>
                </a:solidFill>
              </a:rPr>
              <a:t>, интеграция метода </a:t>
            </a:r>
            <a:r>
              <a:rPr lang="ru-RU" sz="2500" dirty="0" smtClean="0">
                <a:solidFill>
                  <a:schemeClr val="tx1"/>
                </a:solidFill>
              </a:rPr>
              <a:t>медиации </a:t>
            </a:r>
            <a:r>
              <a:rPr lang="ru-RU" sz="2500" dirty="0">
                <a:solidFill>
                  <a:schemeClr val="tx1"/>
                </a:solidFill>
              </a:rPr>
              <a:t>в повседневную жизнь </a:t>
            </a:r>
            <a:r>
              <a:rPr lang="ru-RU" sz="2500" dirty="0" smtClean="0">
                <a:solidFill>
                  <a:schemeClr val="tx1"/>
                </a:solidFill>
              </a:rPr>
              <a:t>образовательных </a:t>
            </a:r>
            <a:r>
              <a:rPr lang="ru-RU" sz="2500" dirty="0">
                <a:solidFill>
                  <a:schemeClr val="tx1"/>
                </a:solidFill>
              </a:rPr>
              <a:t>организаций на территории города </a:t>
            </a:r>
            <a:r>
              <a:rPr lang="ru-RU" sz="2500" dirty="0" smtClean="0">
                <a:solidFill>
                  <a:schemeClr val="tx1"/>
                </a:solidFill>
              </a:rPr>
              <a:t>Ярославля.</a:t>
            </a:r>
          </a:p>
          <a:p>
            <a:r>
              <a:rPr lang="ru-RU" sz="2500" dirty="0" smtClean="0">
                <a:solidFill>
                  <a:schemeClr val="tx1"/>
                </a:solidFill>
              </a:rPr>
              <a:t>Разработка </a:t>
            </a:r>
            <a:r>
              <a:rPr lang="ru-RU" sz="2500" dirty="0">
                <a:solidFill>
                  <a:schemeClr val="tx1"/>
                </a:solidFill>
              </a:rPr>
              <a:t>критериев и показателей оценки (индикаторов) эффективности деятельности служб медиации (примирения</a:t>
            </a:r>
            <a:r>
              <a:rPr lang="ru-RU" sz="2500" dirty="0" smtClean="0">
                <a:solidFill>
                  <a:schemeClr val="tx1"/>
                </a:solidFill>
              </a:rPr>
              <a:t>).</a:t>
            </a:r>
            <a:endParaRPr lang="ru-RU" sz="2500" dirty="0">
              <a:solidFill>
                <a:schemeClr val="tx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123728" y="188640"/>
            <a:ext cx="6700830" cy="136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tx2"/>
                </a:solidFill>
              </a:rPr>
              <a:t>ПЕРСПЕКТИВЫ РАЗВИТИЯ СЛУЖБ МЕДИАЦИИ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5" name="Picture 2" descr="http://sc452.kolp.gov.spb.ru/_si/0/31070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3629"/>
            <a:ext cx="1584176" cy="1367086"/>
          </a:xfrm>
          <a:prstGeom prst="rect">
            <a:avLst/>
          </a:prstGeom>
          <a:noFill/>
        </p:spPr>
      </p:pic>
      <p:grpSp>
        <p:nvGrpSpPr>
          <p:cNvPr id="15" name="Группа 14"/>
          <p:cNvGrpSpPr/>
          <p:nvPr/>
        </p:nvGrpSpPr>
        <p:grpSpPr>
          <a:xfrm>
            <a:off x="280170" y="5345126"/>
            <a:ext cx="547414" cy="576064"/>
            <a:chOff x="1" y="3149780"/>
            <a:chExt cx="619422" cy="884889"/>
          </a:xfrm>
          <a:scene3d>
            <a:camera prst="orthographicFront"/>
            <a:lightRig rig="flat" dir="t"/>
          </a:scene3d>
        </p:grpSpPr>
        <p:sp>
          <p:nvSpPr>
            <p:cNvPr id="16" name="Нашивка 15"/>
            <p:cNvSpPr/>
            <p:nvPr/>
          </p:nvSpPr>
          <p:spPr>
            <a:xfrm rot="5400000">
              <a:off x="-132733" y="3282514"/>
              <a:ext cx="884889" cy="619422"/>
            </a:xfrm>
            <a:prstGeom prst="chevro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7" name="Нашивка 4"/>
            <p:cNvSpPr/>
            <p:nvPr/>
          </p:nvSpPr>
          <p:spPr>
            <a:xfrm>
              <a:off x="1" y="3459491"/>
              <a:ext cx="619422" cy="265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280170" y="4162272"/>
            <a:ext cx="547414" cy="576064"/>
            <a:chOff x="1" y="3149780"/>
            <a:chExt cx="619422" cy="884889"/>
          </a:xfrm>
          <a:scene3d>
            <a:camera prst="orthographicFront"/>
            <a:lightRig rig="flat" dir="t"/>
          </a:scene3d>
        </p:grpSpPr>
        <p:sp>
          <p:nvSpPr>
            <p:cNvPr id="19" name="Нашивка 18"/>
            <p:cNvSpPr/>
            <p:nvPr/>
          </p:nvSpPr>
          <p:spPr>
            <a:xfrm rot="5400000">
              <a:off x="-132733" y="3282514"/>
              <a:ext cx="884889" cy="619422"/>
            </a:xfrm>
            <a:prstGeom prst="chevro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20" name="Нашивка 4"/>
            <p:cNvSpPr/>
            <p:nvPr/>
          </p:nvSpPr>
          <p:spPr>
            <a:xfrm>
              <a:off x="1" y="3459491"/>
              <a:ext cx="619422" cy="265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280170" y="2924944"/>
            <a:ext cx="547414" cy="576064"/>
            <a:chOff x="1" y="3149780"/>
            <a:chExt cx="619422" cy="884889"/>
          </a:xfrm>
          <a:scene3d>
            <a:camera prst="orthographicFront"/>
            <a:lightRig rig="flat" dir="t"/>
          </a:scene3d>
        </p:grpSpPr>
        <p:sp>
          <p:nvSpPr>
            <p:cNvPr id="22" name="Нашивка 21"/>
            <p:cNvSpPr/>
            <p:nvPr/>
          </p:nvSpPr>
          <p:spPr>
            <a:xfrm rot="5400000">
              <a:off x="-132733" y="3282514"/>
              <a:ext cx="884889" cy="619422"/>
            </a:xfrm>
            <a:prstGeom prst="chevro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23" name="Нашивка 4"/>
            <p:cNvSpPr/>
            <p:nvPr/>
          </p:nvSpPr>
          <p:spPr>
            <a:xfrm>
              <a:off x="1" y="3459491"/>
              <a:ext cx="619422" cy="265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280170" y="1714000"/>
            <a:ext cx="547414" cy="576064"/>
            <a:chOff x="1" y="3149780"/>
            <a:chExt cx="619422" cy="884889"/>
          </a:xfrm>
          <a:scene3d>
            <a:camera prst="orthographicFront"/>
            <a:lightRig rig="flat" dir="t"/>
          </a:scene3d>
        </p:grpSpPr>
        <p:sp>
          <p:nvSpPr>
            <p:cNvPr id="25" name="Нашивка 24"/>
            <p:cNvSpPr/>
            <p:nvPr/>
          </p:nvSpPr>
          <p:spPr>
            <a:xfrm rot="5400000">
              <a:off x="-132733" y="3282514"/>
              <a:ext cx="884889" cy="619422"/>
            </a:xfrm>
            <a:prstGeom prst="chevro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26" name="Нашивка 4"/>
            <p:cNvSpPr/>
            <p:nvPr/>
          </p:nvSpPr>
          <p:spPr>
            <a:xfrm>
              <a:off x="1" y="3459491"/>
              <a:ext cx="619422" cy="265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2421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142852"/>
            <a:ext cx="6700830" cy="1362075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История возникновения и развития медиации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1736" y="1571612"/>
            <a:ext cx="5637225" cy="452168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Медиация </a:t>
            </a:r>
            <a:r>
              <a:rPr lang="ru-RU" dirty="0" smtClean="0">
                <a:solidFill>
                  <a:schemeClr val="tx2"/>
                </a:solidFill>
              </a:rPr>
              <a:t>(от лат. </a:t>
            </a:r>
            <a:r>
              <a:rPr lang="ru-RU" i="1" dirty="0" err="1" smtClean="0">
                <a:solidFill>
                  <a:schemeClr val="tx2"/>
                </a:solidFill>
              </a:rPr>
              <a:t>mediare</a:t>
            </a:r>
            <a:r>
              <a:rPr lang="ru-RU" dirty="0" smtClean="0">
                <a:solidFill>
                  <a:schemeClr val="tx2"/>
                </a:solidFill>
              </a:rPr>
              <a:t> и англ. </a:t>
            </a:r>
            <a:r>
              <a:rPr lang="ru-RU" i="1" dirty="0" err="1" smtClean="0">
                <a:solidFill>
                  <a:schemeClr val="tx2"/>
                </a:solidFill>
              </a:rPr>
              <a:t>mediation</a:t>
            </a:r>
            <a:r>
              <a:rPr lang="ru-RU" dirty="0" smtClean="0">
                <a:solidFill>
                  <a:schemeClr val="tx2"/>
                </a:solidFill>
              </a:rPr>
              <a:t> – посредничество) </a:t>
            </a:r>
            <a:r>
              <a:rPr lang="ru-RU" dirty="0" smtClean="0">
                <a:solidFill>
                  <a:schemeClr val="tx1"/>
                </a:solidFill>
              </a:rPr>
              <a:t>– примирительная процедура, в основе которой лежат переговоры конфликтующих сторон с участием медиатора (посредника) с целью выработки взаимовыгодного соглашения сторон по спорным вопросам.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Медиация по своей основной идее имеет архаичное происхождение. Необходимостью для привлечения третьей нейтральной стороны для разрешения конфликтов являлось, прежде всего, желание выжить (отдельных людей или группы, в частности, первобытных племен). </a:t>
            </a:r>
            <a:endParaRPr lang="ru-RU" dirty="0" smtClean="0">
              <a:solidFill>
                <a:schemeClr val="tx1"/>
              </a:solidFill>
            </a:endParaRPr>
          </a:p>
        </p:txBody>
      </p:sp>
      <p:pic>
        <p:nvPicPr>
          <p:cNvPr id="4" name="Picture 2" descr="http://sc452.kolp.gov.spb.ru/_si/0/31070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1584176" cy="13670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c452.kolp.gov.spb.ru/_si/0/31070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7231"/>
            <a:ext cx="1584176" cy="1367086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99592" y="2708920"/>
            <a:ext cx="7416824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tx2"/>
                </a:solidFill>
              </a:rPr>
              <a:t>СПАСИБО ЗА ВНИМАНИЕ!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6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214554"/>
            <a:ext cx="7772400" cy="4310790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Первыми</a:t>
            </a:r>
            <a:r>
              <a:rPr lang="ru-RU" dirty="0">
                <a:solidFill>
                  <a:schemeClr val="tx1"/>
                </a:solidFill>
              </a:rPr>
              <a:t>, кто стал применять данные методы </a:t>
            </a:r>
            <a:r>
              <a:rPr lang="ru-RU" dirty="0" smtClean="0">
                <a:solidFill>
                  <a:schemeClr val="tx1"/>
                </a:solidFill>
              </a:rPr>
              <a:t>примирения - жрецы и вожди; 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     третейское разбирательство (считается, что центрами возникновения  </a:t>
            </a:r>
          </a:p>
          <a:p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   третейского разбирательства были государства Европы – Англия и </a:t>
            </a:r>
          </a:p>
          <a:p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   Франция XVII–XVIII вв.);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     медиация в современном ее понимании  (возникла только во второй</a:t>
            </a:r>
          </a:p>
          <a:p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   половине XX в. в США).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1947 г. впервые была создана Федеральная служба посредничества (медиации) и примирения.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 2001 г. в США был принят Единый закон о медиации.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 2003 г. Австрия стала первой европейской страной, где был принят закон о медиации.</a:t>
            </a:r>
          </a:p>
          <a:p>
            <a:endParaRPr lang="ru-RU" dirty="0"/>
          </a:p>
        </p:txBody>
      </p:sp>
      <p:pic>
        <p:nvPicPr>
          <p:cNvPr id="4" name="Picture 2" descr="http://sc452.kolp.gov.spb.ru/_si/0/31070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90278"/>
            <a:ext cx="1584176" cy="1367086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786050" y="642918"/>
            <a:ext cx="5637225" cy="857256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Медиация в мире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642918"/>
            <a:ext cx="5637225" cy="857256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Медиация в России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844824"/>
            <a:ext cx="8098159" cy="4392489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В России посредничество как способ урегулирования споров также известен издавна. </a:t>
            </a:r>
            <a:endParaRPr lang="ru-RU" dirty="0" smtClean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крестьянской общины;</a:t>
            </a:r>
            <a:endParaRPr lang="ru-RU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совестный </a:t>
            </a:r>
            <a:r>
              <a:rPr lang="ru-RU" dirty="0" smtClean="0">
                <a:solidFill>
                  <a:schemeClr val="tx1"/>
                </a:solidFill>
              </a:rPr>
              <a:t>суд (в </a:t>
            </a:r>
            <a:r>
              <a:rPr lang="ru-RU" dirty="0">
                <a:solidFill>
                  <a:schemeClr val="tx1"/>
                </a:solidFill>
              </a:rPr>
              <a:t>период правления Екатерины II и Александра </a:t>
            </a:r>
            <a:r>
              <a:rPr lang="ru-RU" dirty="0" smtClean="0">
                <a:solidFill>
                  <a:schemeClr val="tx1"/>
                </a:solidFill>
              </a:rPr>
              <a:t>I);</a:t>
            </a:r>
          </a:p>
          <a:p>
            <a:pPr marL="342900" indent="-342900"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система коммерческих судов </a:t>
            </a:r>
            <a:r>
              <a:rPr lang="ru-RU" dirty="0" smtClean="0">
                <a:solidFill>
                  <a:schemeClr val="tx1"/>
                </a:solidFill>
              </a:rPr>
              <a:t>(в </a:t>
            </a:r>
            <a:r>
              <a:rPr lang="ru-RU" dirty="0">
                <a:solidFill>
                  <a:schemeClr val="tx1"/>
                </a:solidFill>
              </a:rPr>
              <a:t>начале XIX в. в </a:t>
            </a:r>
            <a:r>
              <a:rPr lang="ru-RU" dirty="0" smtClean="0">
                <a:solidFill>
                  <a:schemeClr val="tx1"/>
                </a:solidFill>
              </a:rPr>
              <a:t>России);</a:t>
            </a:r>
          </a:p>
          <a:p>
            <a:pPr marL="342900" indent="-342900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медиация </a:t>
            </a:r>
            <a:r>
              <a:rPr lang="ru-RU" dirty="0">
                <a:solidFill>
                  <a:schemeClr val="tx1"/>
                </a:solidFill>
              </a:rPr>
              <a:t>как прогрессивное направление мирных стратегий разрешения конфликта </a:t>
            </a:r>
            <a:r>
              <a:rPr lang="ru-RU" dirty="0" smtClean="0">
                <a:solidFill>
                  <a:schemeClr val="tx1"/>
                </a:solidFill>
              </a:rPr>
              <a:t>(в </a:t>
            </a:r>
            <a:r>
              <a:rPr lang="ru-RU" dirty="0">
                <a:solidFill>
                  <a:schemeClr val="tx1"/>
                </a:solidFill>
              </a:rPr>
              <a:t>современной России </a:t>
            </a:r>
            <a:r>
              <a:rPr lang="ru-RU" dirty="0" smtClean="0">
                <a:solidFill>
                  <a:schemeClr val="tx1"/>
                </a:solidFill>
              </a:rPr>
              <a:t>с </a:t>
            </a:r>
            <a:r>
              <a:rPr lang="ru-RU" dirty="0">
                <a:solidFill>
                  <a:schemeClr val="tx1"/>
                </a:solidFill>
              </a:rPr>
              <a:t>середины 90-х </a:t>
            </a:r>
            <a:r>
              <a:rPr lang="ru-RU" dirty="0" smtClean="0">
                <a:solidFill>
                  <a:schemeClr val="tx1"/>
                </a:solidFill>
              </a:rPr>
              <a:t>гг.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XX </a:t>
            </a:r>
            <a:r>
              <a:rPr lang="ru-RU" dirty="0" smtClean="0">
                <a:solidFill>
                  <a:schemeClr val="tx1"/>
                </a:solidFill>
              </a:rPr>
              <a:t>в.).</a:t>
            </a:r>
          </a:p>
          <a:p>
            <a:pPr marL="342900" indent="-342900">
              <a:buFontTx/>
              <a:buChar char="-"/>
            </a:pP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В марте 2010 г. Президент России, выступив субъектом законодательной инициативы, внес вариант закона, разработанный по его поручению, и 27 июля 2010 г. он был принят Государственной Думой Российской Федерации. Так, Федеральный закон «Об альтернативной процедуре урегулирования споров с участием посредника (процедуре медиации)» </a:t>
            </a:r>
            <a:r>
              <a:rPr lang="ru-RU" dirty="0" err="1">
                <a:solidFill>
                  <a:schemeClr val="tx1"/>
                </a:solidFill>
              </a:rPr>
              <a:t>институционализировал</a:t>
            </a:r>
            <a:r>
              <a:rPr lang="ru-RU" dirty="0">
                <a:solidFill>
                  <a:schemeClr val="tx1"/>
                </a:solidFill>
              </a:rPr>
              <a:t> медиацию в России.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С </a:t>
            </a:r>
            <a:r>
              <a:rPr lang="ru-RU" dirty="0">
                <a:solidFill>
                  <a:schemeClr val="tx1"/>
                </a:solidFill>
              </a:rPr>
              <a:t>1 января 2011 г. этот закон вступил в силу.</a:t>
            </a:r>
          </a:p>
        </p:txBody>
      </p:sp>
      <p:pic>
        <p:nvPicPr>
          <p:cNvPr id="4" name="Picture 2" descr="http://sc452.kolp.gov.spb.ru/_si/0/31070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7738"/>
            <a:ext cx="1584176" cy="13670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sc452.kolp.gov.spb.ru/_si/0/31070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1584176" cy="136708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55576" y="1700808"/>
            <a:ext cx="8136904" cy="100811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000" dirty="0" smtClean="0">
                <a:solidFill>
                  <a:schemeClr val="tx1"/>
                </a:solidFill>
              </a:rPr>
              <a:t>"Гражданский кодекс Российской Федерации (часть первая)" от 30.11.1994 N 51-ФЗ (ред. от 29.07.2017) (с </a:t>
            </a:r>
            <a:r>
              <a:rPr lang="ru-RU" sz="2000" dirty="0" err="1" smtClean="0">
                <a:solidFill>
                  <a:schemeClr val="tx1"/>
                </a:solidFill>
              </a:rPr>
              <a:t>изм</a:t>
            </a:r>
            <a:r>
              <a:rPr lang="ru-RU" sz="2000" dirty="0" smtClean="0">
                <a:solidFill>
                  <a:schemeClr val="tx1"/>
                </a:solidFill>
              </a:rPr>
              <a:t>. и доп., вступ. в силу с 06.08.2017).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55576" y="2779862"/>
            <a:ext cx="8136904" cy="86409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</a:rPr>
              <a:t>Национальная стратегия действий в интересах детей на 2012 – 2017 годы      (утв. Указом Президента РФ от 1 июня 2012 г. N 761).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55576" y="3714900"/>
            <a:ext cx="8136904" cy="72221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000" dirty="0" smtClean="0">
                <a:solidFill>
                  <a:schemeClr val="tx1"/>
                </a:solidFill>
              </a:rPr>
              <a:t>Стандарты восстановительной медиации, разработанные в 2009 году.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55576" y="4508054"/>
            <a:ext cx="8136904" cy="10113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</a:rPr>
              <a:t>Всероссийской ассоциацией восстановительной медиации (один из основных документов для работы школьной службы примирения в России).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55576" y="5590306"/>
            <a:ext cx="8136904" cy="100811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000" dirty="0" smtClean="0">
                <a:solidFill>
                  <a:schemeClr val="tx1"/>
                </a:solidFill>
              </a:rPr>
              <a:t>Приказ Департамента образования ЯО от 06.11.2015 №777/01-03 "О реализации  регионального проекта «Развитие служб медиации в образовательных организациях Ярославской </a:t>
            </a:r>
            <a:r>
              <a:rPr lang="ru-RU" sz="2000" dirty="0">
                <a:solidFill>
                  <a:schemeClr val="tx1"/>
                </a:solidFill>
              </a:rPr>
              <a:t>области</a:t>
            </a:r>
            <a:r>
              <a:rPr lang="ru-RU" sz="2000" dirty="0" smtClean="0">
                <a:solidFill>
                  <a:schemeClr val="tx1"/>
                </a:solidFill>
              </a:rPr>
              <a:t>»".</a:t>
            </a:r>
          </a:p>
        </p:txBody>
      </p:sp>
      <p:sp>
        <p:nvSpPr>
          <p:cNvPr id="30" name="Заголовок 1"/>
          <p:cNvSpPr>
            <a:spLocks noGrp="1"/>
          </p:cNvSpPr>
          <p:nvPr>
            <p:ph type="title"/>
          </p:nvPr>
        </p:nvSpPr>
        <p:spPr>
          <a:xfrm>
            <a:off x="2071670" y="142852"/>
            <a:ext cx="6700830" cy="136207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НОРМАТИВНЫЕ ДОКУМЕНТЫ СЛУЖБЫ МЕДИАЦИИ</a:t>
            </a:r>
            <a:endParaRPr lang="ru-RU" b="1" dirty="0">
              <a:solidFill>
                <a:schemeClr val="tx2"/>
              </a:solidFill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136279" y="1952074"/>
            <a:ext cx="547414" cy="576064"/>
            <a:chOff x="1" y="3149780"/>
            <a:chExt cx="619422" cy="884889"/>
          </a:xfrm>
          <a:scene3d>
            <a:camera prst="orthographicFront"/>
            <a:lightRig rig="flat" dir="t"/>
          </a:scene3d>
        </p:grpSpPr>
        <p:sp>
          <p:nvSpPr>
            <p:cNvPr id="32" name="Нашивка 31"/>
            <p:cNvSpPr/>
            <p:nvPr/>
          </p:nvSpPr>
          <p:spPr>
            <a:xfrm rot="5400000">
              <a:off x="-132733" y="3282514"/>
              <a:ext cx="884889" cy="619422"/>
            </a:xfrm>
            <a:prstGeom prst="chevro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33" name="Нашивка 4"/>
            <p:cNvSpPr/>
            <p:nvPr/>
          </p:nvSpPr>
          <p:spPr>
            <a:xfrm>
              <a:off x="1" y="3459491"/>
              <a:ext cx="619422" cy="265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 dirty="0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136279" y="2959907"/>
            <a:ext cx="547414" cy="576064"/>
            <a:chOff x="1" y="3149780"/>
            <a:chExt cx="619422" cy="884889"/>
          </a:xfrm>
          <a:scene3d>
            <a:camera prst="orthographicFront"/>
            <a:lightRig rig="flat" dir="t"/>
          </a:scene3d>
        </p:grpSpPr>
        <p:sp>
          <p:nvSpPr>
            <p:cNvPr id="35" name="Нашивка 34"/>
            <p:cNvSpPr/>
            <p:nvPr/>
          </p:nvSpPr>
          <p:spPr>
            <a:xfrm rot="5400000">
              <a:off x="-132733" y="3282514"/>
              <a:ext cx="884889" cy="619422"/>
            </a:xfrm>
            <a:prstGeom prst="chevro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36" name="Нашивка 4"/>
            <p:cNvSpPr/>
            <p:nvPr/>
          </p:nvSpPr>
          <p:spPr>
            <a:xfrm>
              <a:off x="1" y="3459491"/>
              <a:ext cx="619422" cy="265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 dirty="0"/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125325" y="3837872"/>
            <a:ext cx="547414" cy="576064"/>
            <a:chOff x="1" y="3149780"/>
            <a:chExt cx="619422" cy="884889"/>
          </a:xfrm>
          <a:scene3d>
            <a:camera prst="orthographicFront"/>
            <a:lightRig rig="flat" dir="t"/>
          </a:scene3d>
        </p:grpSpPr>
        <p:sp>
          <p:nvSpPr>
            <p:cNvPr id="38" name="Нашивка 37"/>
            <p:cNvSpPr/>
            <p:nvPr/>
          </p:nvSpPr>
          <p:spPr>
            <a:xfrm rot="5400000">
              <a:off x="-132733" y="3282514"/>
              <a:ext cx="884889" cy="619422"/>
            </a:xfrm>
            <a:prstGeom prst="chevro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39" name="Нашивка 4"/>
            <p:cNvSpPr/>
            <p:nvPr/>
          </p:nvSpPr>
          <p:spPr>
            <a:xfrm>
              <a:off x="1" y="3459491"/>
              <a:ext cx="619422" cy="265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 dirty="0"/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136279" y="4844918"/>
            <a:ext cx="547414" cy="576064"/>
            <a:chOff x="1" y="3149780"/>
            <a:chExt cx="619422" cy="884889"/>
          </a:xfrm>
          <a:scene3d>
            <a:camera prst="orthographicFront"/>
            <a:lightRig rig="flat" dir="t"/>
          </a:scene3d>
        </p:grpSpPr>
        <p:sp>
          <p:nvSpPr>
            <p:cNvPr id="41" name="Нашивка 40"/>
            <p:cNvSpPr/>
            <p:nvPr/>
          </p:nvSpPr>
          <p:spPr>
            <a:xfrm rot="5400000">
              <a:off x="-132733" y="3282514"/>
              <a:ext cx="884889" cy="619422"/>
            </a:xfrm>
            <a:prstGeom prst="chevro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42" name="Нашивка 4"/>
            <p:cNvSpPr/>
            <p:nvPr/>
          </p:nvSpPr>
          <p:spPr>
            <a:xfrm>
              <a:off x="1" y="3459491"/>
              <a:ext cx="619422" cy="265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 dirty="0"/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125325" y="5851964"/>
            <a:ext cx="547414" cy="576064"/>
            <a:chOff x="1" y="3149780"/>
            <a:chExt cx="619422" cy="884889"/>
          </a:xfrm>
          <a:scene3d>
            <a:camera prst="orthographicFront"/>
            <a:lightRig rig="flat" dir="t"/>
          </a:scene3d>
        </p:grpSpPr>
        <p:sp>
          <p:nvSpPr>
            <p:cNvPr id="44" name="Нашивка 43"/>
            <p:cNvSpPr/>
            <p:nvPr/>
          </p:nvSpPr>
          <p:spPr>
            <a:xfrm rot="5400000">
              <a:off x="-132733" y="3282514"/>
              <a:ext cx="884889" cy="619422"/>
            </a:xfrm>
            <a:prstGeom prst="chevro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45" name="Нашивка 4"/>
            <p:cNvSpPr/>
            <p:nvPr/>
          </p:nvSpPr>
          <p:spPr>
            <a:xfrm>
              <a:off x="1" y="3459491"/>
              <a:ext cx="619422" cy="265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86301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c452.kolp.gov.spb.ru/_si/0/31070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1584176" cy="1367086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1187624" y="1844824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tx2"/>
                </a:solidFill>
              </a:rPr>
              <a:t>Восстановительные программы:</a:t>
            </a:r>
            <a:endParaRPr lang="ru-RU" sz="3600" dirty="0">
              <a:solidFill>
                <a:schemeClr val="tx2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39552" y="2636912"/>
            <a:ext cx="68407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ClrTx/>
              <a:buSzTx/>
              <a:defRPr/>
            </a:pPr>
            <a:r>
              <a:rPr lang="ru-RU" sz="4000" dirty="0" smtClean="0"/>
              <a:t>    Круг </a:t>
            </a:r>
            <a:r>
              <a:rPr lang="ru-RU" sz="4000" dirty="0"/>
              <a:t>сообщества</a:t>
            </a:r>
          </a:p>
          <a:p>
            <a:pPr marL="342900" lvl="0" indent="-342900">
              <a:buClrTx/>
              <a:buSzTx/>
              <a:defRPr/>
            </a:pPr>
            <a:endParaRPr lang="ru-RU" sz="4000" dirty="0" smtClean="0"/>
          </a:p>
          <a:p>
            <a:pPr marL="342900" lvl="0" indent="-342900">
              <a:buClrTx/>
              <a:buSzTx/>
              <a:defRPr/>
            </a:pPr>
            <a:r>
              <a:rPr lang="ru-RU" sz="4000" dirty="0"/>
              <a:t> </a:t>
            </a:r>
            <a:r>
              <a:rPr lang="ru-RU" sz="4000" dirty="0" smtClean="0"/>
              <a:t>   Медиация </a:t>
            </a:r>
          </a:p>
          <a:p>
            <a:pPr marL="342900" lvl="0" indent="-342900">
              <a:buClrTx/>
              <a:buSzTx/>
              <a:defRPr/>
            </a:pPr>
            <a:endParaRPr lang="ru-RU" sz="4000" dirty="0" smtClean="0"/>
          </a:p>
          <a:p>
            <a:pPr marL="342900" lvl="0" indent="-342900">
              <a:buClrTx/>
              <a:buSzTx/>
              <a:defRPr/>
            </a:pPr>
            <a:r>
              <a:rPr lang="ru-RU" sz="4000" dirty="0" smtClean="0"/>
              <a:t>   Семейная конференция  </a:t>
            </a:r>
          </a:p>
        </p:txBody>
      </p:sp>
      <p:grpSp>
        <p:nvGrpSpPr>
          <p:cNvPr id="27" name="Группа 26"/>
          <p:cNvGrpSpPr/>
          <p:nvPr/>
        </p:nvGrpSpPr>
        <p:grpSpPr>
          <a:xfrm>
            <a:off x="323528" y="2780928"/>
            <a:ext cx="547414" cy="576064"/>
            <a:chOff x="1" y="3149780"/>
            <a:chExt cx="619422" cy="884889"/>
          </a:xfrm>
          <a:scene3d>
            <a:camera prst="orthographicFront"/>
            <a:lightRig rig="flat" dir="t"/>
          </a:scene3d>
        </p:grpSpPr>
        <p:sp>
          <p:nvSpPr>
            <p:cNvPr id="28" name="Нашивка 27"/>
            <p:cNvSpPr/>
            <p:nvPr/>
          </p:nvSpPr>
          <p:spPr>
            <a:xfrm rot="5400000">
              <a:off x="-132733" y="3282514"/>
              <a:ext cx="884889" cy="619422"/>
            </a:xfrm>
            <a:prstGeom prst="chevro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29" name="Нашивка 4"/>
            <p:cNvSpPr/>
            <p:nvPr/>
          </p:nvSpPr>
          <p:spPr>
            <a:xfrm>
              <a:off x="1" y="3459491"/>
              <a:ext cx="619422" cy="265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 dirty="0"/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323528" y="4005064"/>
            <a:ext cx="547414" cy="576064"/>
            <a:chOff x="1" y="3149780"/>
            <a:chExt cx="619422" cy="884889"/>
          </a:xfrm>
          <a:scene3d>
            <a:camera prst="orthographicFront"/>
            <a:lightRig rig="flat" dir="t"/>
          </a:scene3d>
        </p:grpSpPr>
        <p:sp>
          <p:nvSpPr>
            <p:cNvPr id="31" name="Нашивка 30"/>
            <p:cNvSpPr/>
            <p:nvPr/>
          </p:nvSpPr>
          <p:spPr>
            <a:xfrm rot="5400000">
              <a:off x="-132733" y="3282514"/>
              <a:ext cx="884889" cy="619422"/>
            </a:xfrm>
            <a:prstGeom prst="chevro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32" name="Нашивка 4"/>
            <p:cNvSpPr/>
            <p:nvPr/>
          </p:nvSpPr>
          <p:spPr>
            <a:xfrm>
              <a:off x="1" y="3459491"/>
              <a:ext cx="619422" cy="265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 dirty="0"/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323528" y="5229200"/>
            <a:ext cx="547414" cy="576064"/>
            <a:chOff x="1" y="3149780"/>
            <a:chExt cx="619422" cy="884889"/>
          </a:xfrm>
          <a:scene3d>
            <a:camera prst="orthographicFront"/>
            <a:lightRig rig="flat" dir="t"/>
          </a:scene3d>
        </p:grpSpPr>
        <p:sp>
          <p:nvSpPr>
            <p:cNvPr id="34" name="Нашивка 33"/>
            <p:cNvSpPr/>
            <p:nvPr/>
          </p:nvSpPr>
          <p:spPr>
            <a:xfrm rot="5400000">
              <a:off x="-132733" y="3282514"/>
              <a:ext cx="884889" cy="619422"/>
            </a:xfrm>
            <a:prstGeom prst="chevro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35" name="Нашивка 4"/>
            <p:cNvSpPr/>
            <p:nvPr/>
          </p:nvSpPr>
          <p:spPr>
            <a:xfrm>
              <a:off x="1" y="3459491"/>
              <a:ext cx="619422" cy="265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 dirty="0"/>
            </a:p>
          </p:txBody>
        </p:sp>
      </p:grpSp>
      <p:sp>
        <p:nvSpPr>
          <p:cNvPr id="15" name="Заголовок 1"/>
          <p:cNvSpPr txBox="1">
            <a:spLocks/>
          </p:cNvSpPr>
          <p:nvPr/>
        </p:nvSpPr>
        <p:spPr>
          <a:xfrm>
            <a:off x="2123728" y="188640"/>
            <a:ext cx="6700830" cy="136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tx2"/>
                </a:solidFill>
              </a:rPr>
              <a:t>АЛЬТЕРНАТИВНЫЕ СПОСОБЫ РЕШЕНИЯ КОНФЛИКТОВ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66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988840"/>
            <a:ext cx="7772400" cy="410445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</a:rPr>
              <a:t>Цель:</a:t>
            </a:r>
          </a:p>
          <a:p>
            <a:r>
              <a:rPr lang="ru-RU" sz="4000" dirty="0" smtClean="0">
                <a:solidFill>
                  <a:schemeClr val="tx1"/>
                </a:solidFill>
              </a:rPr>
              <a:t>восстановить </a:t>
            </a:r>
            <a:r>
              <a:rPr lang="ru-RU" sz="4000" dirty="0">
                <a:solidFill>
                  <a:schemeClr val="tx1"/>
                </a:solidFill>
              </a:rPr>
              <a:t>разрушенные или разрушающиеся связи, преодолеть цивилизованным образом травмирующие ситуации путем принятия ответственности.</a:t>
            </a:r>
          </a:p>
        </p:txBody>
      </p:sp>
      <p:pic>
        <p:nvPicPr>
          <p:cNvPr id="4" name="Picture 2" descr="http://sc452.kolp.gov.spb.ru/_si/0/31070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1584176" cy="1367086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123728" y="188640"/>
            <a:ext cx="6700830" cy="136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tx2"/>
                </a:solidFill>
              </a:rPr>
              <a:t>КРУГ СООБЩЕСТВА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9310" y="1885744"/>
            <a:ext cx="8285005" cy="4681585"/>
          </a:xfrm>
        </p:spPr>
        <p:txBody>
          <a:bodyPr>
            <a:normAutofit fontScale="92500" lnSpcReduction="10000"/>
          </a:bodyPr>
          <a:lstStyle/>
          <a:p>
            <a:r>
              <a:rPr lang="ru-RU" sz="4000" b="1" dirty="0">
                <a:solidFill>
                  <a:schemeClr val="tx2"/>
                </a:solidFill>
              </a:rPr>
              <a:t>Основные </a:t>
            </a:r>
            <a:r>
              <a:rPr lang="ru-RU" sz="4000" b="1" dirty="0" smtClean="0">
                <a:solidFill>
                  <a:schemeClr val="tx2"/>
                </a:solidFill>
              </a:rPr>
              <a:t>правила:</a:t>
            </a:r>
            <a:endParaRPr lang="ru-RU" sz="4000" b="1" dirty="0">
              <a:solidFill>
                <a:schemeClr val="tx2"/>
              </a:solidFill>
            </a:endParaRPr>
          </a:p>
          <a:p>
            <a:r>
              <a:rPr lang="ru-RU" sz="4000" dirty="0" smtClean="0">
                <a:solidFill>
                  <a:schemeClr val="tx1"/>
                </a:solidFill>
              </a:rPr>
              <a:t>   уважать символ </a:t>
            </a:r>
            <a:r>
              <a:rPr lang="ru-RU" sz="4000" dirty="0">
                <a:solidFill>
                  <a:schemeClr val="tx1"/>
                </a:solidFill>
              </a:rPr>
              <a:t>слова;</a:t>
            </a:r>
          </a:p>
          <a:p>
            <a:r>
              <a:rPr lang="ru-RU" sz="4000" dirty="0" smtClean="0">
                <a:solidFill>
                  <a:schemeClr val="tx1"/>
                </a:solidFill>
              </a:rPr>
              <a:t>   </a:t>
            </a:r>
            <a:r>
              <a:rPr lang="ru-RU" sz="4000" dirty="0">
                <a:solidFill>
                  <a:schemeClr val="tx1"/>
                </a:solidFill>
              </a:rPr>
              <a:t>говорить от всего сердца;</a:t>
            </a:r>
          </a:p>
          <a:p>
            <a:r>
              <a:rPr lang="ru-RU" sz="4000" dirty="0" smtClean="0">
                <a:solidFill>
                  <a:schemeClr val="tx1"/>
                </a:solidFill>
              </a:rPr>
              <a:t>   </a:t>
            </a:r>
            <a:r>
              <a:rPr lang="ru-RU" sz="4000" dirty="0">
                <a:solidFill>
                  <a:schemeClr val="tx1"/>
                </a:solidFill>
              </a:rPr>
              <a:t>говорить с уважением;</a:t>
            </a:r>
          </a:p>
          <a:p>
            <a:r>
              <a:rPr lang="ru-RU" sz="4000" dirty="0" smtClean="0">
                <a:solidFill>
                  <a:schemeClr val="tx1"/>
                </a:solidFill>
              </a:rPr>
              <a:t>   </a:t>
            </a:r>
            <a:r>
              <a:rPr lang="ru-RU" sz="4000" dirty="0">
                <a:solidFill>
                  <a:schemeClr val="tx1"/>
                </a:solidFill>
              </a:rPr>
              <a:t>слушать с уважением;</a:t>
            </a:r>
          </a:p>
          <a:p>
            <a:r>
              <a:rPr lang="ru-RU" sz="4000" dirty="0" smtClean="0">
                <a:solidFill>
                  <a:schemeClr val="tx1"/>
                </a:solidFill>
              </a:rPr>
              <a:t>   </a:t>
            </a:r>
            <a:r>
              <a:rPr lang="ru-RU" sz="4000" dirty="0">
                <a:solidFill>
                  <a:schemeClr val="tx1"/>
                </a:solidFill>
              </a:rPr>
              <a:t>оставаться в круге до </a:t>
            </a:r>
            <a:r>
              <a:rPr lang="ru-RU" sz="4000" dirty="0" smtClean="0">
                <a:solidFill>
                  <a:schemeClr val="tx1"/>
                </a:solidFill>
              </a:rPr>
              <a:t>его завершения</a:t>
            </a:r>
            <a:r>
              <a:rPr lang="ru-RU" sz="4000" dirty="0">
                <a:solidFill>
                  <a:schemeClr val="tx1"/>
                </a:solidFill>
              </a:rPr>
              <a:t>;</a:t>
            </a:r>
          </a:p>
          <a:p>
            <a:r>
              <a:rPr lang="ru-RU" sz="4000" dirty="0" smtClean="0">
                <a:solidFill>
                  <a:schemeClr val="tx1"/>
                </a:solidFill>
              </a:rPr>
              <a:t>   </a:t>
            </a:r>
            <a:r>
              <a:rPr lang="ru-RU" sz="4000" dirty="0">
                <a:solidFill>
                  <a:schemeClr val="tx1"/>
                </a:solidFill>
              </a:rPr>
              <a:t>соблюдать конфиденциальность.</a:t>
            </a:r>
          </a:p>
          <a:p>
            <a:endParaRPr lang="ru-RU" dirty="0"/>
          </a:p>
        </p:txBody>
      </p:sp>
      <p:pic>
        <p:nvPicPr>
          <p:cNvPr id="4" name="Picture 2" descr="http://sc452.kolp.gov.spb.ru/_si/0/31070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1584176" cy="1367086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123728" y="188640"/>
            <a:ext cx="6700830" cy="136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tx2"/>
                </a:solidFill>
              </a:rPr>
              <a:t>КРУГ СООБЩЕСТВА</a:t>
            </a:r>
            <a:endParaRPr lang="ru-RU" b="1" dirty="0">
              <a:solidFill>
                <a:schemeClr val="tx2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77015" y="2588133"/>
            <a:ext cx="547414" cy="576064"/>
            <a:chOff x="1" y="3149780"/>
            <a:chExt cx="619422" cy="884889"/>
          </a:xfrm>
          <a:scene3d>
            <a:camera prst="orthographicFront"/>
            <a:lightRig rig="flat" dir="t"/>
          </a:scene3d>
        </p:grpSpPr>
        <p:sp>
          <p:nvSpPr>
            <p:cNvPr id="7" name="Нашивка 6"/>
            <p:cNvSpPr/>
            <p:nvPr/>
          </p:nvSpPr>
          <p:spPr>
            <a:xfrm rot="5400000">
              <a:off x="-132733" y="3282514"/>
              <a:ext cx="884889" cy="619422"/>
            </a:xfrm>
            <a:prstGeom prst="chevro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8" name="Нашивка 4"/>
            <p:cNvSpPr/>
            <p:nvPr/>
          </p:nvSpPr>
          <p:spPr>
            <a:xfrm>
              <a:off x="1" y="3459491"/>
              <a:ext cx="619422" cy="265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277015" y="3223841"/>
            <a:ext cx="547414" cy="576064"/>
            <a:chOff x="1" y="3149780"/>
            <a:chExt cx="619422" cy="884889"/>
          </a:xfrm>
          <a:scene3d>
            <a:camera prst="orthographicFront"/>
            <a:lightRig rig="flat" dir="t"/>
          </a:scene3d>
        </p:grpSpPr>
        <p:sp>
          <p:nvSpPr>
            <p:cNvPr id="10" name="Нашивка 9"/>
            <p:cNvSpPr/>
            <p:nvPr/>
          </p:nvSpPr>
          <p:spPr>
            <a:xfrm rot="5400000">
              <a:off x="-132733" y="3282514"/>
              <a:ext cx="884889" cy="619422"/>
            </a:xfrm>
            <a:prstGeom prst="chevro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1" name="Нашивка 4"/>
            <p:cNvSpPr/>
            <p:nvPr/>
          </p:nvSpPr>
          <p:spPr>
            <a:xfrm>
              <a:off x="1" y="3459491"/>
              <a:ext cx="619422" cy="265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 dirty="0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277015" y="3871375"/>
            <a:ext cx="547414" cy="576064"/>
            <a:chOff x="1" y="3149780"/>
            <a:chExt cx="619422" cy="884889"/>
          </a:xfrm>
          <a:scene3d>
            <a:camera prst="orthographicFront"/>
            <a:lightRig rig="flat" dir="t"/>
          </a:scene3d>
        </p:grpSpPr>
        <p:sp>
          <p:nvSpPr>
            <p:cNvPr id="16" name="Нашивка 15"/>
            <p:cNvSpPr/>
            <p:nvPr/>
          </p:nvSpPr>
          <p:spPr>
            <a:xfrm rot="5400000">
              <a:off x="-132733" y="3282514"/>
              <a:ext cx="884889" cy="619422"/>
            </a:xfrm>
            <a:prstGeom prst="chevro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7" name="Нашивка 4"/>
            <p:cNvSpPr/>
            <p:nvPr/>
          </p:nvSpPr>
          <p:spPr>
            <a:xfrm>
              <a:off x="1" y="3459491"/>
              <a:ext cx="619422" cy="265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277015" y="4518909"/>
            <a:ext cx="547414" cy="576064"/>
            <a:chOff x="1" y="3149780"/>
            <a:chExt cx="619422" cy="884889"/>
          </a:xfrm>
          <a:scene3d>
            <a:camera prst="orthographicFront"/>
            <a:lightRig rig="flat" dir="t"/>
          </a:scene3d>
        </p:grpSpPr>
        <p:sp>
          <p:nvSpPr>
            <p:cNvPr id="19" name="Нашивка 18"/>
            <p:cNvSpPr/>
            <p:nvPr/>
          </p:nvSpPr>
          <p:spPr>
            <a:xfrm rot="5400000">
              <a:off x="-132733" y="3282514"/>
              <a:ext cx="884889" cy="619422"/>
            </a:xfrm>
            <a:prstGeom prst="chevro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20" name="Нашивка 4"/>
            <p:cNvSpPr/>
            <p:nvPr/>
          </p:nvSpPr>
          <p:spPr>
            <a:xfrm>
              <a:off x="1" y="3459491"/>
              <a:ext cx="619422" cy="265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277015" y="5126758"/>
            <a:ext cx="547414" cy="576064"/>
            <a:chOff x="1" y="3149780"/>
            <a:chExt cx="619422" cy="884889"/>
          </a:xfrm>
          <a:scene3d>
            <a:camera prst="orthographicFront"/>
            <a:lightRig rig="flat" dir="t"/>
          </a:scene3d>
        </p:grpSpPr>
        <p:sp>
          <p:nvSpPr>
            <p:cNvPr id="22" name="Нашивка 21"/>
            <p:cNvSpPr/>
            <p:nvPr/>
          </p:nvSpPr>
          <p:spPr>
            <a:xfrm rot="5400000">
              <a:off x="-132733" y="3282514"/>
              <a:ext cx="884889" cy="619422"/>
            </a:xfrm>
            <a:prstGeom prst="chevro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23" name="Нашивка 4"/>
            <p:cNvSpPr/>
            <p:nvPr/>
          </p:nvSpPr>
          <p:spPr>
            <a:xfrm>
              <a:off x="1" y="3459491"/>
              <a:ext cx="619422" cy="265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285218" y="5762059"/>
            <a:ext cx="547414" cy="576064"/>
            <a:chOff x="1" y="3149780"/>
            <a:chExt cx="619422" cy="884889"/>
          </a:xfrm>
          <a:scene3d>
            <a:camera prst="orthographicFront"/>
            <a:lightRig rig="flat" dir="t"/>
          </a:scene3d>
        </p:grpSpPr>
        <p:sp>
          <p:nvSpPr>
            <p:cNvPr id="25" name="Нашивка 24"/>
            <p:cNvSpPr/>
            <p:nvPr/>
          </p:nvSpPr>
          <p:spPr>
            <a:xfrm rot="5400000">
              <a:off x="-132733" y="3282514"/>
              <a:ext cx="884889" cy="619422"/>
            </a:xfrm>
            <a:prstGeom prst="chevro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26" name="Нашивка 4"/>
            <p:cNvSpPr/>
            <p:nvPr/>
          </p:nvSpPr>
          <p:spPr>
            <a:xfrm>
              <a:off x="1" y="3459491"/>
              <a:ext cx="619422" cy="265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ПРАКТИКА – КРУГ СООБЩЕСТВА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4" name="Picture 2" descr="http://sc452.kolp.gov.spb.ru/_si/0/31070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1584176" cy="1367086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195736" y="301975"/>
            <a:ext cx="6700830" cy="136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tx2"/>
                </a:solidFill>
              </a:rPr>
              <a:t>КРУГ СООБЩЕСТВА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99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1032</Words>
  <Application>Microsoft Office PowerPoint</Application>
  <PresentationFormat>Экран (4:3)</PresentationFormat>
  <Paragraphs>104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Медиация: организация, инструменты, практики.</vt:lpstr>
      <vt:lpstr>История возникновения и развития медиации</vt:lpstr>
      <vt:lpstr>Медиация в мире</vt:lpstr>
      <vt:lpstr>Медиация в России</vt:lpstr>
      <vt:lpstr>НОРМАТИВНЫЕ ДОКУМЕНТЫ СЛУЖБЫ МЕДИАЦИИ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Медиация: организация, инструменты, практики.</dc:title>
  <dc:creator>1</dc:creator>
  <cp:lastModifiedBy>Windows User</cp:lastModifiedBy>
  <cp:revision>23</cp:revision>
  <dcterms:created xsi:type="dcterms:W3CDTF">2018-05-10T12:59:38Z</dcterms:created>
  <dcterms:modified xsi:type="dcterms:W3CDTF">2018-05-14T11:56:30Z</dcterms:modified>
</cp:coreProperties>
</file>