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1" r:id="rId8"/>
    <p:sldId id="262" r:id="rId9"/>
    <p:sldId id="272" r:id="rId10"/>
    <p:sldId id="263" r:id="rId11"/>
    <p:sldId id="264" r:id="rId12"/>
    <p:sldId id="266" r:id="rId13"/>
    <p:sldId id="265" r:id="rId14"/>
    <p:sldId id="271" r:id="rId15"/>
    <p:sldId id="273" r:id="rId16"/>
    <p:sldId id="270" r:id="rId17"/>
    <p:sldId id="269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3.xml"/><Relationship Id="rId1" Type="http://schemas.openxmlformats.org/officeDocument/2006/relationships/video" Target="../media/media1.mp4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04864"/>
            <a:ext cx="684076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Медиация: организация, инструменты, практики.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4149081"/>
            <a:ext cx="7772400" cy="86409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Разработчики: МДОУ «Детский сад 101»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 "ДЕТСКИЙ САД № 101"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едиация (mediation). Конфликты разрешим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8046031" cy="45258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772400" cy="475860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000" b="1" dirty="0">
                <a:solidFill>
                  <a:schemeClr val="tx2"/>
                </a:solidFill>
              </a:rPr>
              <a:t>Медиация</a:t>
            </a:r>
            <a:r>
              <a:rPr lang="ru-RU" sz="3000" dirty="0">
                <a:solidFill>
                  <a:schemeClr val="tx1"/>
                </a:solidFill>
              </a:rPr>
              <a:t> – это переговоры с участием третьей, нейтральной стороны, которая является заинтересованной только лишь в том, чтобы стороны разрешили свой спор (конфликт) максимально выгодно для обеих (всех) сторон</a:t>
            </a:r>
            <a:r>
              <a:rPr lang="ru-RU" sz="3000" dirty="0" smtClean="0">
                <a:solidFill>
                  <a:schemeClr val="tx1"/>
                </a:solidFill>
              </a:rPr>
              <a:t>.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b="1" dirty="0" smtClean="0">
                <a:solidFill>
                  <a:schemeClr val="tx2"/>
                </a:solidFill>
              </a:rPr>
              <a:t>Принципы медиации:</a:t>
            </a:r>
            <a:endParaRPr lang="ru-RU" sz="3000" b="1" dirty="0">
              <a:solidFill>
                <a:schemeClr val="tx2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Добровольность </a:t>
            </a:r>
            <a:r>
              <a:rPr lang="ru-RU" sz="3000" dirty="0">
                <a:solidFill>
                  <a:schemeClr val="tx1"/>
                </a:solidFill>
              </a:rPr>
              <a:t>участников медиации;                             </a:t>
            </a:r>
          </a:p>
          <a:p>
            <a:r>
              <a:rPr lang="ru-RU" sz="3000" dirty="0">
                <a:solidFill>
                  <a:schemeClr val="tx1"/>
                </a:solidFill>
              </a:rPr>
              <a:t>Равное право для сторон;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Беспристрастность;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Нейтральность медиатора;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Конфиденциальность медиатора.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4365104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9" name="Нашивка 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0738" y="4778487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2" name="Нашивка 1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0739" y="5191870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5" name="Нашивка 1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19" y="5584266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8" name="Нашивка 17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519" y="5949280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772400" cy="45022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Позиция медиатора: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Подобно </a:t>
            </a:r>
            <a:r>
              <a:rPr lang="ru-RU" dirty="0">
                <a:solidFill>
                  <a:schemeClr val="tx1"/>
                </a:solidFill>
              </a:rPr>
              <a:t>судье или арбитру, медиатор должен быть независимым, нейтральным и беспристрастным, но в отличие от них медиатор сам не принимает никаких решений о том, каким будет  решение конфликта!</a:t>
            </a:r>
          </a:p>
          <a:p>
            <a:r>
              <a:rPr lang="ru-RU" dirty="0">
                <a:solidFill>
                  <a:schemeClr val="tx1"/>
                </a:solidFill>
              </a:rPr>
              <a:t>Он лишь помогает спорящим сторонам урегулировать свои разногласия и прийти к соглашению, в наибольшей степени устраивающему обе стороны.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Ориентиры медиатора:</a:t>
            </a:r>
          </a:p>
          <a:p>
            <a:r>
              <a:rPr lang="ru-RU" dirty="0">
                <a:solidFill>
                  <a:schemeClr val="tx1"/>
                </a:solidFill>
              </a:rPr>
              <a:t>Переговоры осуществляются в русле сотрудничества; </a:t>
            </a:r>
          </a:p>
          <a:p>
            <a:r>
              <a:rPr lang="ru-RU" dirty="0">
                <a:solidFill>
                  <a:schemeClr val="tx1"/>
                </a:solidFill>
              </a:rPr>
              <a:t>Достижение результата типа “выигрыш-выигрыш”;</a:t>
            </a:r>
          </a:p>
          <a:p>
            <a:r>
              <a:rPr lang="ru-RU" dirty="0">
                <a:solidFill>
                  <a:schemeClr val="tx1"/>
                </a:solidFill>
              </a:rPr>
              <a:t>Медиация эффективна только тогда, когда обе стороны хотят урегулировать конфликт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0574" y="5211048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0574" y="5591370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0574" y="352047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0574" y="2293388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0574" y="4826306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988840"/>
            <a:ext cx="7268344" cy="446556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Стадии медиации: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Вступительное </a:t>
            </a:r>
            <a:r>
              <a:rPr lang="ru-RU" sz="2500" dirty="0">
                <a:solidFill>
                  <a:schemeClr val="tx1"/>
                </a:solidFill>
              </a:rPr>
              <a:t>слово </a:t>
            </a:r>
            <a:r>
              <a:rPr lang="ru-RU" sz="2500" dirty="0" smtClean="0">
                <a:solidFill>
                  <a:schemeClr val="tx1"/>
                </a:solidFill>
              </a:rPr>
              <a:t>медиатора;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>
                <a:solidFill>
                  <a:schemeClr val="tx1"/>
                </a:solidFill>
              </a:rPr>
              <a:t>Презентация </a:t>
            </a:r>
            <a:r>
              <a:rPr lang="ru-RU" sz="2500" dirty="0" smtClean="0">
                <a:solidFill>
                  <a:schemeClr val="tx1"/>
                </a:solidFill>
              </a:rPr>
              <a:t>сторон;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Дискуссия;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err="1" smtClean="0">
                <a:solidFill>
                  <a:schemeClr val="tx1"/>
                </a:solidFill>
              </a:rPr>
              <a:t>Кокус</a:t>
            </a:r>
            <a:r>
              <a:rPr lang="ru-RU" sz="2500" dirty="0" smtClean="0">
                <a:solidFill>
                  <a:schemeClr val="tx1"/>
                </a:solidFill>
              </a:rPr>
              <a:t>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>
                <a:solidFill>
                  <a:schemeClr val="tx1"/>
                </a:solidFill>
              </a:rPr>
              <a:t>Дискуссия по выработке предложений для урегулирования конфликта;</a:t>
            </a:r>
          </a:p>
          <a:p>
            <a:r>
              <a:rPr lang="ru-RU" sz="2500" dirty="0">
                <a:solidFill>
                  <a:schemeClr val="tx1"/>
                </a:solidFill>
              </a:rPr>
              <a:t>Подготовка Проекта соглашения – заключение соглашения и его подписание;</a:t>
            </a:r>
          </a:p>
          <a:p>
            <a:r>
              <a:rPr lang="ru-RU" sz="2500" dirty="0">
                <a:solidFill>
                  <a:schemeClr val="tx1"/>
                </a:solidFill>
              </a:rPr>
              <a:t>Выход из </a:t>
            </a:r>
            <a:r>
              <a:rPr lang="ru-RU" sz="2500" dirty="0" smtClean="0">
                <a:solidFill>
                  <a:schemeClr val="tx1"/>
                </a:solidFill>
              </a:rPr>
              <a:t>медиации.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60789" y="2574764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0789" y="3025105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0789" y="351332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3774" y="3971916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60790" y="4465939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0791" y="528815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0792" y="607113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ПРАКТИКА – МЕДИАЦИЯ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СЕМЕЙНАЯ КОНФЕРЕНЦИЯ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403244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Семейная восстановительная встреча (семейная конференция) </a:t>
            </a:r>
            <a:r>
              <a:rPr lang="ru-RU" sz="2500" smtClean="0">
                <a:solidFill>
                  <a:schemeClr val="tx1"/>
                </a:solidFill>
              </a:rPr>
              <a:t>– программа</a:t>
            </a:r>
            <a:r>
              <a:rPr lang="ru-RU" sz="2500" dirty="0" smtClean="0">
                <a:solidFill>
                  <a:schemeClr val="tx1"/>
                </a:solidFill>
              </a:rPr>
              <a:t>, способствующая активизации ресурса семьи для выработки членами расширенной семьи собственного плана по выходу из трудной жизненной ситуации (или социально опасного положения) для обеспечения безопасности и благополучия несовершеннолетних членов семьи. Вероятность выполнения семьей собственного плана значительно выше, чем планов, разработанных специалистами. 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5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41044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Семейная конференция состоит из трех этапов:</a:t>
            </a:r>
          </a:p>
          <a:p>
            <a:r>
              <a:rPr lang="ru-RU" sz="4000" dirty="0">
                <a:solidFill>
                  <a:schemeClr val="tx1"/>
                </a:solidFill>
              </a:rPr>
              <a:t>	Обмен </a:t>
            </a:r>
            <a:r>
              <a:rPr lang="ru-RU" sz="4000" dirty="0" smtClean="0">
                <a:solidFill>
                  <a:schemeClr val="tx1"/>
                </a:solidFill>
              </a:rPr>
              <a:t>информацией</a:t>
            </a:r>
            <a:r>
              <a:rPr lang="ru-RU" sz="4000" dirty="0">
                <a:solidFill>
                  <a:schemeClr val="tx1"/>
                </a:solidFill>
              </a:rPr>
              <a:t>;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	Частное время </a:t>
            </a:r>
            <a:r>
              <a:rPr lang="ru-RU" sz="4000" dirty="0" smtClean="0">
                <a:solidFill>
                  <a:schemeClr val="tx1"/>
                </a:solidFill>
              </a:rPr>
              <a:t>семьи;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	Принятие </a:t>
            </a:r>
            <a:r>
              <a:rPr lang="ru-RU" sz="4000" dirty="0" smtClean="0">
                <a:solidFill>
                  <a:schemeClr val="tx1"/>
                </a:solidFill>
              </a:rPr>
              <a:t>плана.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СЕМЕЙНАЯ КОНФЕРЕНЦИЯ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41909" y="397620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41909" y="473532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41909" y="5494446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7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777240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Административное и уголовное наказание не предполагает организацию работы по выявлению причин конфликтов и изучение психологического состояния конфликтующих, их чувств. </a:t>
            </a:r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Практика </a:t>
            </a:r>
            <a:r>
              <a:rPr lang="ru-RU" sz="3000" dirty="0">
                <a:solidFill>
                  <a:schemeClr val="tx1"/>
                </a:solidFill>
              </a:rPr>
              <a:t>убеждает, что используемый восстановительный подход к разрешению конфликтов позволяет </a:t>
            </a:r>
            <a:r>
              <a:rPr lang="ru-RU" sz="3000" dirty="0" smtClean="0">
                <a:solidFill>
                  <a:schemeClr val="tx1"/>
                </a:solidFill>
              </a:rPr>
              <a:t>избавиться </a:t>
            </a:r>
            <a:r>
              <a:rPr lang="ru-RU" sz="3000" dirty="0">
                <a:solidFill>
                  <a:schemeClr val="tx1"/>
                </a:solidFill>
              </a:rPr>
              <a:t>от обиды, ненависти и других негативных переживаний, самостоятельно разрешить </a:t>
            </a:r>
            <a:r>
              <a:rPr lang="ru-RU" sz="3000" dirty="0" smtClean="0">
                <a:solidFill>
                  <a:schemeClr val="tx1"/>
                </a:solidFill>
              </a:rPr>
              <a:t>ситуацию.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3447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99" y="1628800"/>
            <a:ext cx="7523113" cy="48965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Процедура </a:t>
            </a:r>
            <a:r>
              <a:rPr lang="ru-RU" b="1" dirty="0">
                <a:solidFill>
                  <a:schemeClr val="tx2"/>
                </a:solidFill>
              </a:rPr>
              <a:t>медиации </a:t>
            </a:r>
            <a:r>
              <a:rPr lang="ru-RU" dirty="0">
                <a:solidFill>
                  <a:schemeClr val="tx1"/>
                </a:solidFill>
              </a:rPr>
              <a:t>- способ урегулирования споров при содействии медиатора на основе добровольного согласия сторон в целях достижения ими взаимоприемлемого </a:t>
            </a:r>
            <a:r>
              <a:rPr lang="ru-RU" dirty="0" smtClean="0">
                <a:solidFill>
                  <a:schemeClr val="tx1"/>
                </a:solidFill>
              </a:rPr>
              <a:t>решения.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Медиатор, медиаторы </a:t>
            </a:r>
            <a:r>
              <a:rPr lang="ru-RU" dirty="0">
                <a:solidFill>
                  <a:schemeClr val="tx1"/>
                </a:solidFill>
              </a:rPr>
              <a:t>- независимое физическое лицо, независимые физические лица, привлекаемые сторонами в качестве посредников в урегулировании спора для содействия в выработке сторонами решения по существу </a:t>
            </a:r>
            <a:r>
              <a:rPr lang="ru-RU" dirty="0" smtClean="0">
                <a:solidFill>
                  <a:schemeClr val="tx1"/>
                </a:solidFill>
              </a:rPr>
              <a:t>спора.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Восстановительный подход </a:t>
            </a:r>
            <a:r>
              <a:rPr lang="ru-RU" dirty="0">
                <a:solidFill>
                  <a:schemeClr val="tx1"/>
                </a:solidFill>
              </a:rPr>
              <a:t>– альтернативный способ урегулирования споров и конфликтов, основным результатом которого является восстановление отношений между конфликтующими сторонами, устранение последствий причинённого вреда, «исцеление» пострадавшего (жертвы). Применение восстановительного подхода осуществляется службами медиации (примирения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Служба  медиации (примирения) </a:t>
            </a:r>
            <a:r>
              <a:rPr lang="ru-RU" dirty="0">
                <a:solidFill>
                  <a:schemeClr val="tx1"/>
                </a:solidFill>
              </a:rPr>
              <a:t>– это служба, созданная в  организации и состоящая из работников организации, обучающихся и их родителей, прошедших необходимую подготовку и обучение основам медиативного и восстановительного </a:t>
            </a:r>
            <a:r>
              <a:rPr lang="ru-RU" dirty="0" smtClean="0">
                <a:solidFill>
                  <a:schemeClr val="tx1"/>
                </a:solidFill>
              </a:rPr>
              <a:t>подходов.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2"/>
                </a:solidFill>
              </a:rPr>
              <a:t>ТЕРМИНОЛОГИЯ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9542" y="1915563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9542" y="2780927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9542" y="3911810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9542" y="551723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84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996974" cy="475252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Создание и распространение </a:t>
            </a:r>
            <a:r>
              <a:rPr lang="ru-RU" sz="2500" dirty="0">
                <a:solidFill>
                  <a:schemeClr val="tx1"/>
                </a:solidFill>
              </a:rPr>
              <a:t>служб </a:t>
            </a:r>
            <a:r>
              <a:rPr lang="ru-RU" sz="2500" dirty="0" smtClean="0">
                <a:solidFill>
                  <a:schemeClr val="tx1"/>
                </a:solidFill>
              </a:rPr>
              <a:t>медиации (примирения) в ДОУ города Ярославля, </a:t>
            </a:r>
            <a:r>
              <a:rPr lang="ru-RU" sz="2500" dirty="0">
                <a:solidFill>
                  <a:schemeClr val="tx1"/>
                </a:solidFill>
              </a:rPr>
              <a:t>развертывание их практической </a:t>
            </a:r>
            <a:r>
              <a:rPr lang="ru-RU" sz="2500" dirty="0" smtClean="0">
                <a:solidFill>
                  <a:schemeClr val="tx1"/>
                </a:solidFill>
              </a:rPr>
              <a:t>работы.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Разработки </a:t>
            </a:r>
            <a:r>
              <a:rPr lang="ru-RU" sz="2500" dirty="0">
                <a:solidFill>
                  <a:schemeClr val="tx1"/>
                </a:solidFill>
              </a:rPr>
              <a:t>и совершенствования программ, методик, форм и технологий работы по защите прав и интересов </a:t>
            </a:r>
            <a:r>
              <a:rPr lang="ru-RU" sz="2500" dirty="0" smtClean="0">
                <a:solidFill>
                  <a:schemeClr val="tx1"/>
                </a:solidFill>
              </a:rPr>
              <a:t>детей.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Развитие </a:t>
            </a:r>
            <a:r>
              <a:rPr lang="ru-RU" sz="2500" dirty="0">
                <a:solidFill>
                  <a:schemeClr val="tx1"/>
                </a:solidFill>
              </a:rPr>
              <a:t>служб </a:t>
            </a:r>
            <a:r>
              <a:rPr lang="ru-RU" sz="2500" dirty="0" smtClean="0">
                <a:solidFill>
                  <a:schemeClr val="tx1"/>
                </a:solidFill>
              </a:rPr>
              <a:t>медиации</a:t>
            </a:r>
            <a:r>
              <a:rPr lang="ru-RU" sz="2500" dirty="0">
                <a:solidFill>
                  <a:schemeClr val="tx1"/>
                </a:solidFill>
              </a:rPr>
              <a:t>, интеграция метода </a:t>
            </a:r>
            <a:r>
              <a:rPr lang="ru-RU" sz="2500" dirty="0" smtClean="0">
                <a:solidFill>
                  <a:schemeClr val="tx1"/>
                </a:solidFill>
              </a:rPr>
              <a:t>медиации </a:t>
            </a:r>
            <a:r>
              <a:rPr lang="ru-RU" sz="2500" dirty="0">
                <a:solidFill>
                  <a:schemeClr val="tx1"/>
                </a:solidFill>
              </a:rPr>
              <a:t>в повседневную жизнь </a:t>
            </a:r>
            <a:r>
              <a:rPr lang="ru-RU" sz="2500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sz="2500" dirty="0">
                <a:solidFill>
                  <a:schemeClr val="tx1"/>
                </a:solidFill>
              </a:rPr>
              <a:t>организаций на территории города </a:t>
            </a:r>
            <a:r>
              <a:rPr lang="ru-RU" sz="2500" dirty="0" smtClean="0">
                <a:solidFill>
                  <a:schemeClr val="tx1"/>
                </a:solidFill>
              </a:rPr>
              <a:t>Ярославля.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Разработка </a:t>
            </a:r>
            <a:r>
              <a:rPr lang="ru-RU" sz="2500" dirty="0">
                <a:solidFill>
                  <a:schemeClr val="tx1"/>
                </a:solidFill>
              </a:rPr>
              <a:t>критериев и показателей оценки (индикаторов) эффективности деятельности служб медиации (примирения</a:t>
            </a:r>
            <a:r>
              <a:rPr lang="ru-RU" sz="2500" dirty="0" smtClean="0">
                <a:solidFill>
                  <a:schemeClr val="tx1"/>
                </a:solidFill>
              </a:rPr>
              <a:t>).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ПЕРСПЕКТИВЫ РАЗВИТИЯ СЛУЖБ МЕДИАЦИИ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0170" y="5345126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0170" y="416227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0170" y="292494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0170" y="1714000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242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700830" cy="136207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История возникновения и развития медиации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1571612"/>
            <a:ext cx="5637225" cy="45216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Медиация </a:t>
            </a:r>
            <a:r>
              <a:rPr lang="ru-RU" dirty="0" smtClean="0">
                <a:solidFill>
                  <a:schemeClr val="tx2"/>
                </a:solidFill>
              </a:rPr>
              <a:t>(от лат. </a:t>
            </a:r>
            <a:r>
              <a:rPr lang="ru-RU" i="1" dirty="0" err="1" smtClean="0">
                <a:solidFill>
                  <a:schemeClr val="tx2"/>
                </a:solidFill>
              </a:rPr>
              <a:t>mediare</a:t>
            </a:r>
            <a:r>
              <a:rPr lang="ru-RU" dirty="0" smtClean="0">
                <a:solidFill>
                  <a:schemeClr val="tx2"/>
                </a:solidFill>
              </a:rPr>
              <a:t> и англ. </a:t>
            </a:r>
            <a:r>
              <a:rPr lang="ru-RU" i="1" dirty="0" err="1" smtClean="0">
                <a:solidFill>
                  <a:schemeClr val="tx2"/>
                </a:solidFill>
              </a:rPr>
              <a:t>mediation</a:t>
            </a:r>
            <a:r>
              <a:rPr lang="ru-RU" dirty="0" smtClean="0">
                <a:solidFill>
                  <a:schemeClr val="tx2"/>
                </a:solidFill>
              </a:rPr>
              <a:t> – посредничество) </a:t>
            </a:r>
            <a:r>
              <a:rPr lang="ru-RU" dirty="0" smtClean="0">
                <a:solidFill>
                  <a:schemeClr val="tx1"/>
                </a:solidFill>
              </a:rPr>
              <a:t>– примирительная процедура, в основе которой лежат переговоры конфликтующих сторон с участием медиатора (посредника) с целью выработки взаимовыгодного соглашения сторон по спорным вопросам.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Медиация по своей основной идее имеет архаичное происхождение. Необходимостью для привлечения третьей нейтральной стороны для разрешения конфликтов являлось, прежде всего, желание выжить (отдельных людей или группы, в частности, первобытных племен).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708920"/>
            <a:ext cx="741682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431079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Первыми</a:t>
            </a:r>
            <a:r>
              <a:rPr lang="ru-RU" dirty="0">
                <a:solidFill>
                  <a:schemeClr val="tx1"/>
                </a:solidFill>
              </a:rPr>
              <a:t>, кто стал применять данные методы </a:t>
            </a:r>
            <a:r>
              <a:rPr lang="ru-RU" dirty="0" smtClean="0">
                <a:solidFill>
                  <a:schemeClr val="tx1"/>
                </a:solidFill>
              </a:rPr>
              <a:t>примирения - жрецы и вожди;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    третейское разбирательство (считается, что центрами возникновения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третейского разбирательства были государства Европы – Англия и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Франция XVII–XVIII вв.);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    медиация в современном ее понимании  (возникла только во второй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половине XX в. в США).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1947 г. впервые была создана Федеральная служба посредничества (медиации) и примирения.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2001 г. в США был принят Единый закон о медиации.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2003 г. Австрия стала первой европейской страной, где был принят закон о медиации.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5637225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Медиация в мире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5637225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Медиация в России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844824"/>
            <a:ext cx="8098159" cy="439248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России посредничество как способ урегулирования споров также известен издавна.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крестьянской общины;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совестный </a:t>
            </a:r>
            <a:r>
              <a:rPr lang="ru-RU" dirty="0" smtClean="0">
                <a:solidFill>
                  <a:schemeClr val="tx1"/>
                </a:solidFill>
              </a:rPr>
              <a:t>суд (в </a:t>
            </a:r>
            <a:r>
              <a:rPr lang="ru-RU" dirty="0">
                <a:solidFill>
                  <a:schemeClr val="tx1"/>
                </a:solidFill>
              </a:rPr>
              <a:t>период правления Екатерины II и Александра </a:t>
            </a:r>
            <a:r>
              <a:rPr lang="ru-RU" dirty="0" smtClean="0">
                <a:solidFill>
                  <a:schemeClr val="tx1"/>
                </a:solidFill>
              </a:rPr>
              <a:t>I);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система коммерческих судов </a:t>
            </a:r>
            <a:r>
              <a:rPr lang="ru-RU" dirty="0" smtClean="0">
                <a:solidFill>
                  <a:schemeClr val="tx1"/>
                </a:solidFill>
              </a:rPr>
              <a:t>(в </a:t>
            </a:r>
            <a:r>
              <a:rPr lang="ru-RU" dirty="0">
                <a:solidFill>
                  <a:schemeClr val="tx1"/>
                </a:solidFill>
              </a:rPr>
              <a:t>начале XIX в. в </a:t>
            </a:r>
            <a:r>
              <a:rPr lang="ru-RU" dirty="0" smtClean="0">
                <a:solidFill>
                  <a:schemeClr val="tx1"/>
                </a:solidFill>
              </a:rPr>
              <a:t>России);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медиация </a:t>
            </a:r>
            <a:r>
              <a:rPr lang="ru-RU" dirty="0">
                <a:solidFill>
                  <a:schemeClr val="tx1"/>
                </a:solidFill>
              </a:rPr>
              <a:t>как прогрессивное направление мирных стратегий разрешения конфликта </a:t>
            </a:r>
            <a:r>
              <a:rPr lang="ru-RU" dirty="0" smtClean="0">
                <a:solidFill>
                  <a:schemeClr val="tx1"/>
                </a:solidFill>
              </a:rPr>
              <a:t>(в </a:t>
            </a:r>
            <a:r>
              <a:rPr lang="ru-RU" dirty="0">
                <a:solidFill>
                  <a:schemeClr val="tx1"/>
                </a:solidFill>
              </a:rPr>
              <a:t>современной России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середины 90-х </a:t>
            </a:r>
            <a:r>
              <a:rPr lang="ru-RU" dirty="0" smtClean="0">
                <a:solidFill>
                  <a:schemeClr val="tx1"/>
                </a:solidFill>
              </a:rPr>
              <a:t>гг.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XX </a:t>
            </a:r>
            <a:r>
              <a:rPr lang="ru-RU" dirty="0" smtClean="0">
                <a:solidFill>
                  <a:schemeClr val="tx1"/>
                </a:solidFill>
              </a:rPr>
              <a:t>в.).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марте 2010 г. Президент России, выступив субъектом законодательной инициативы, внес вариант закона, разработанный по его поручению, и 27 июля 2010 г. он был принят Государственной Думой Российской Федерации. Так, Федеральный закон «Об альтернативной процедуре урегулирования споров с участием посредника (процедуре медиации)» </a:t>
            </a:r>
            <a:r>
              <a:rPr lang="ru-RU" dirty="0" err="1">
                <a:solidFill>
                  <a:schemeClr val="tx1"/>
                </a:solidFill>
              </a:rPr>
              <a:t>институционализировал</a:t>
            </a:r>
            <a:r>
              <a:rPr lang="ru-RU" dirty="0">
                <a:solidFill>
                  <a:schemeClr val="tx1"/>
                </a:solidFill>
              </a:rPr>
              <a:t> медиацию в России.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1 января 2011 г. этот закон вступил в силу.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1700808"/>
            <a:ext cx="813690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"Гражданский кодекс Российской Федерации (часть первая)" от 30.11.1994 N 51-ФЗ (ред. от 29.07.2017) (с </a:t>
            </a:r>
            <a:r>
              <a:rPr lang="ru-RU" sz="2000" dirty="0" err="1" smtClean="0">
                <a:solidFill>
                  <a:schemeClr val="tx1"/>
                </a:solidFill>
              </a:rPr>
              <a:t>изм</a:t>
            </a:r>
            <a:r>
              <a:rPr lang="ru-RU" sz="2000" dirty="0" smtClean="0">
                <a:solidFill>
                  <a:schemeClr val="tx1"/>
                </a:solidFill>
              </a:rPr>
              <a:t>. и доп., вступ. в силу с 06.08.2017).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79862"/>
            <a:ext cx="8136904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Национальная стратегия действий в интересах детей на 2012 – 2017 годы      (утв. Указом Президента РФ от 1 июня 2012 г. N 761).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714900"/>
            <a:ext cx="8136904" cy="7222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Стандарты восстановительной медиации, разработанные в 2009 году.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508054"/>
            <a:ext cx="8136904" cy="1011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Всероссийской ассоциацией восстановительной медиации (один из основных документов для работы школьной службы примирения в России).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590306"/>
            <a:ext cx="813690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Приказ Департамента образования ЯО от 06.11.2015 №777/01-03 "О реализации  регионального проекта «Развитие служб медиации в образовательных организациях Ярославской </a:t>
            </a:r>
            <a:r>
              <a:rPr lang="ru-RU" sz="2000" dirty="0">
                <a:solidFill>
                  <a:schemeClr val="tx1"/>
                </a:solidFill>
              </a:rPr>
              <a:t>области</a:t>
            </a:r>
            <a:r>
              <a:rPr lang="ru-RU" sz="2000" dirty="0" smtClean="0">
                <a:solidFill>
                  <a:schemeClr val="tx1"/>
                </a:solidFill>
              </a:rPr>
              <a:t>»".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700830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НОРМАТИВНЫЕ ДОКУМЕНТЫ СЛУЖБЫ МЕДИАЦИИ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36279" y="195207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2" name="Нашивка 3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36279" y="2959907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5" name="Нашивка 3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5325" y="383787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8" name="Нашивка 37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9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36279" y="4844918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41" name="Нашивка 40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2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25325" y="585196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44" name="Нашивка 43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5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63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87624" y="184482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Восстановительные программы: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636912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Tx/>
              <a:buSzTx/>
              <a:defRPr/>
            </a:pPr>
            <a:r>
              <a:rPr lang="ru-RU" sz="4000" dirty="0" smtClean="0"/>
              <a:t>    Круг </a:t>
            </a:r>
            <a:r>
              <a:rPr lang="ru-RU" sz="4000" dirty="0"/>
              <a:t>сообщества</a:t>
            </a:r>
          </a:p>
          <a:p>
            <a:pPr marL="342900" lvl="0" indent="-342900">
              <a:buClrTx/>
              <a:buSzTx/>
              <a:defRPr/>
            </a:pPr>
            <a:endParaRPr lang="ru-RU" sz="4000" dirty="0" smtClean="0"/>
          </a:p>
          <a:p>
            <a:pPr marL="342900" lvl="0" indent="-342900">
              <a:buClrTx/>
              <a:buSzTx/>
              <a:defRPr/>
            </a:pPr>
            <a:r>
              <a:rPr lang="ru-RU" sz="4000" dirty="0"/>
              <a:t> </a:t>
            </a:r>
            <a:r>
              <a:rPr lang="ru-RU" sz="4000" dirty="0" smtClean="0"/>
              <a:t>   Медиация </a:t>
            </a:r>
          </a:p>
          <a:p>
            <a:pPr marL="342900" lvl="0" indent="-342900">
              <a:buClrTx/>
              <a:buSzTx/>
              <a:defRPr/>
            </a:pPr>
            <a:endParaRPr lang="ru-RU" sz="4000" dirty="0" smtClean="0"/>
          </a:p>
          <a:p>
            <a:pPr marL="342900" lvl="0" indent="-342900">
              <a:buClrTx/>
              <a:buSzTx/>
              <a:defRPr/>
            </a:pPr>
            <a:r>
              <a:rPr lang="ru-RU" sz="4000" dirty="0" smtClean="0"/>
              <a:t>   Семейная конференция 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23528" y="2780928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8" name="Нашивка 27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9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23528" y="400506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1" name="Нашивка 30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2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23528" y="5229200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4" name="Нашивка 33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АЛЬТЕРНАТИВНЫЕ СПОСОБЫ РЕШЕНИЯ КОНФЛИКТОВ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6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4104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Цель: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восстановить </a:t>
            </a:r>
            <a:r>
              <a:rPr lang="ru-RU" sz="4000" dirty="0">
                <a:solidFill>
                  <a:schemeClr val="tx1"/>
                </a:solidFill>
              </a:rPr>
              <a:t>разрушенные или разрушающиеся связи, преодолеть цивилизованным образом травмирующие ситуации путем принятия ответственности.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КРУГ СООБЩЕСТВА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310" y="1885744"/>
            <a:ext cx="8285005" cy="468158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Основные </a:t>
            </a:r>
            <a:r>
              <a:rPr lang="ru-RU" sz="4000" b="1" dirty="0" smtClean="0">
                <a:solidFill>
                  <a:schemeClr val="tx2"/>
                </a:solidFill>
              </a:rPr>
              <a:t>правила:</a:t>
            </a:r>
            <a:endParaRPr lang="ru-RU" sz="4000" b="1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   уважать символ </a:t>
            </a:r>
            <a:r>
              <a:rPr lang="ru-RU" sz="4000" dirty="0">
                <a:solidFill>
                  <a:schemeClr val="tx1"/>
                </a:solidFill>
              </a:rPr>
              <a:t>слова;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говорить от всего сердца;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говорить с уважением;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слушать с уважением;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оставаться в круге до </a:t>
            </a:r>
            <a:r>
              <a:rPr lang="ru-RU" sz="4000" dirty="0" smtClean="0">
                <a:solidFill>
                  <a:schemeClr val="tx1"/>
                </a:solidFill>
              </a:rPr>
              <a:t>его завершения</a:t>
            </a:r>
            <a:r>
              <a:rPr lang="ru-RU" sz="4000" dirty="0">
                <a:solidFill>
                  <a:schemeClr val="tx1"/>
                </a:solidFill>
              </a:rPr>
              <a:t>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соблюдать конфиденциальность.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КРУГ СООБЩЕСТВА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7015" y="2588133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7015" y="3223841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7015" y="3871375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7015" y="4518909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7015" y="5126758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5218" y="5762059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ПРАКТИКА – КРУГ СООБЩЕСТВА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301975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КРУГ СООБЩЕСТВА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9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1032</Words>
  <Application>Microsoft Office PowerPoint</Application>
  <PresentationFormat>Экран (4:3)</PresentationFormat>
  <Paragraphs>104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Медиация: организация, инструменты, практики.</vt:lpstr>
      <vt:lpstr>История возникновения и развития медиации</vt:lpstr>
      <vt:lpstr>Медиация в мире</vt:lpstr>
      <vt:lpstr>Медиация в России</vt:lpstr>
      <vt:lpstr>НОРМАТИВНЫЕ ДОКУМЕНТЫ СЛУЖБЫ МЕДИАЦИИ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Медиация: организация, инструменты, практики.</dc:title>
  <dc:creator>1</dc:creator>
  <cp:lastModifiedBy>Catherina</cp:lastModifiedBy>
  <cp:revision>24</cp:revision>
  <dcterms:created xsi:type="dcterms:W3CDTF">2018-05-10T12:59:38Z</dcterms:created>
  <dcterms:modified xsi:type="dcterms:W3CDTF">2020-02-12T17:24:45Z</dcterms:modified>
</cp:coreProperties>
</file>